
<file path=[Content_Types].xml><?xml version="1.0" encoding="utf-8"?>
<Types xmlns="http://schemas.openxmlformats.org/package/2006/content-types">
  <Default Extension="png" ContentType="image/png"/>
  <Default Extension="tmp" ContentType="image/png"/>
  <Default Extension="m4a" ContentType="audio/mp4"/>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6.xml" ContentType="application/vnd.openxmlformats-officedocument.presentationml.tags+xml"/>
  <Override PartName="/ppt/notesSlides/notesSlide11.xml" ContentType="application/vnd.openxmlformats-officedocument.presentationml.notesSlide+xml"/>
  <Override PartName="/ppt/tags/tag7.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8.xml" ContentType="application/vnd.openxmlformats-officedocument.presentationml.tags+xml"/>
  <Override PartName="/ppt/notesSlides/notesSlide1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73" r:id="rId2"/>
    <p:sldId id="323" r:id="rId3"/>
    <p:sldId id="325" r:id="rId4"/>
    <p:sldId id="326" r:id="rId5"/>
    <p:sldId id="301" r:id="rId6"/>
    <p:sldId id="302" r:id="rId7"/>
    <p:sldId id="304" r:id="rId8"/>
    <p:sldId id="305" r:id="rId9"/>
    <p:sldId id="318" r:id="rId10"/>
    <p:sldId id="319" r:id="rId11"/>
    <p:sldId id="306" r:id="rId12"/>
    <p:sldId id="308" r:id="rId13"/>
    <p:sldId id="309" r:id="rId14"/>
    <p:sldId id="333" r:id="rId15"/>
    <p:sldId id="314" r:id="rId16"/>
    <p:sldId id="324" r:id="rId17"/>
    <p:sldId id="332" r:id="rId18"/>
    <p:sldId id="334" r:id="rId19"/>
  </p:sldIdLst>
  <p:sldSz cx="12192000" cy="6858000"/>
  <p:notesSz cx="6858000"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accent2"/>
    </p:penClr>
    <p:extLst>
      <p:ext uri="{EC167BDD-8182-4AB7-AECC-EB403E3ABB37}">
        <p14:laserClr xmlns:p14="http://schemas.microsoft.com/office/powerpoint/2010/main">
          <a:srgbClr val="0000FF"/>
        </p14:laserClr>
      </p:ext>
      <p:ext uri="{2FDB2607-1784-4EEB-B798-7EB5836EED8A}">
        <p14:showMediaCtrls xmlns:p14="http://schemas.microsoft.com/office/powerpoint/2010/main" val="1"/>
      </p:ext>
    </p:extLst>
  </p:showPr>
  <p:clrMru>
    <a:srgbClr val="CC99FF"/>
    <a:srgbClr val="0069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433" autoAdjust="0"/>
    <p:restoredTop sz="57285" autoAdjust="0"/>
  </p:normalViewPr>
  <p:slideViewPr>
    <p:cSldViewPr snapToGrid="0">
      <p:cViewPr varScale="1">
        <p:scale>
          <a:sx n="67" d="100"/>
          <a:sy n="67" d="100"/>
        </p:scale>
        <p:origin x="1476" y="44"/>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84" d="100"/>
          <a:sy n="84" d="100"/>
        </p:scale>
        <p:origin x="3828"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themeOverride" Target="../theme/themeOverride1.xml"/><Relationship Id="rId6" Type="http://schemas.openxmlformats.org/officeDocument/2006/relationships/image" Target="../media/image33.png"/><Relationship Id="rId11" Type="http://schemas.openxmlformats.org/officeDocument/2006/relationships/package" Target="../embeddings/Microsoft_Excel_Worksheet.xlsx"/><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charts/_rels/chart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themeOverride" Target="../theme/themeOverride2.xml"/><Relationship Id="rId6" Type="http://schemas.openxmlformats.org/officeDocument/2006/relationships/image" Target="../media/image33.png"/><Relationship Id="rId11" Type="http://schemas.openxmlformats.org/officeDocument/2006/relationships/package" Target="../embeddings/Microsoft_Excel_Worksheet1.xlsx"/><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charts/_rels/chart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themeOverride" Target="../theme/themeOverride3.xml"/><Relationship Id="rId6" Type="http://schemas.openxmlformats.org/officeDocument/2006/relationships/image" Target="../media/image33.png"/><Relationship Id="rId11" Type="http://schemas.openxmlformats.org/officeDocument/2006/relationships/package" Target="../embeddings/Microsoft_Excel_Worksheet2.xlsx"/><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strRef>
          <c:f>Chart!$C$10</c:f>
          <c:strCache>
            <c:ptCount val="1"/>
            <c:pt idx="0">
              <c:v>Staff Covid 19 Absence - NOT WORKING - Trustwide starting 01/08/2020</c:v>
            </c:pt>
          </c:strCache>
        </c:strRef>
      </c:tx>
      <c:layout>
        <c:manualLayout>
          <c:xMode val="edge"/>
          <c:yMode val="edge"/>
          <c:x val="1.0823667713618174E-2"/>
          <c:y val="2.1156241341072482E-2"/>
        </c:manualLayout>
      </c:layout>
      <c:overlay val="0"/>
      <c:spPr>
        <a:noFill/>
        <a:ln>
          <a:noFill/>
        </a:ln>
        <a:effectLst/>
      </c:spPr>
      <c:txPr>
        <a:bodyPr rot="0" vert="horz"/>
        <a:lstStyle/>
        <a:p>
          <a:pPr>
            <a:defRPr/>
          </a:pPr>
          <a:endParaRPr lang="en-US"/>
        </a:p>
      </c:txPr>
    </c:title>
    <c:autoTitleDeleted val="0"/>
    <c:plotArea>
      <c:layout>
        <c:manualLayout>
          <c:layoutTarget val="inner"/>
          <c:xMode val="edge"/>
          <c:yMode val="edge"/>
          <c:x val="9.1607638888888898E-2"/>
          <c:y val="0.13900694444444445"/>
          <c:w val="0.87594953703703704"/>
          <c:h val="0.56809666666666669"/>
        </c:manualLayout>
      </c:layout>
      <c:lineChart>
        <c:grouping val="standard"/>
        <c:varyColors val="0"/>
        <c:ser>
          <c:idx val="0"/>
          <c:order val="0"/>
          <c:tx>
            <c:strRef>
              <c:f>Data!$E$6</c:f>
              <c:strCache>
                <c:ptCount val="1"/>
                <c:pt idx="0">
                  <c:v>Staff numbers NOT WORKING</c:v>
                </c:pt>
              </c:strCache>
            </c:strRef>
          </c:tx>
          <c:spPr>
            <a:ln w="15875" cap="rnd">
              <a:solidFill>
                <a:schemeClr val="bg1">
                  <a:lumMod val="50000"/>
                </a:schemeClr>
              </a:solidFill>
              <a:round/>
            </a:ln>
            <a:effectLst/>
          </c:spPr>
          <c:marker>
            <c:symbol val="circle"/>
            <c:size val="6"/>
            <c:spPr>
              <a:solidFill>
                <a:schemeClr val="bg1">
                  <a:lumMod val="50000"/>
                </a:schemeClr>
              </a:solidFill>
              <a:ln w="9525">
                <a:noFill/>
              </a:ln>
              <a:effectLst/>
            </c:spPr>
          </c:marker>
          <c:cat>
            <c:numRef>
              <c:f>[0]!Xaxis</c:f>
              <c:numCache>
                <c:formatCode>m/d/yyyy</c:formatCode>
                <c:ptCount val="80"/>
                <c:pt idx="0">
                  <c:v>44044</c:v>
                </c:pt>
                <c:pt idx="1">
                  <c:v>44045</c:v>
                </c:pt>
                <c:pt idx="2">
                  <c:v>44046</c:v>
                </c:pt>
                <c:pt idx="3">
                  <c:v>44047</c:v>
                </c:pt>
                <c:pt idx="4">
                  <c:v>44048</c:v>
                </c:pt>
                <c:pt idx="5">
                  <c:v>44049</c:v>
                </c:pt>
                <c:pt idx="6">
                  <c:v>44050</c:v>
                </c:pt>
                <c:pt idx="7">
                  <c:v>44051</c:v>
                </c:pt>
                <c:pt idx="8">
                  <c:v>44052</c:v>
                </c:pt>
                <c:pt idx="9">
                  <c:v>44053</c:v>
                </c:pt>
                <c:pt idx="10">
                  <c:v>44054</c:v>
                </c:pt>
                <c:pt idx="11">
                  <c:v>44055</c:v>
                </c:pt>
                <c:pt idx="12">
                  <c:v>44056</c:v>
                </c:pt>
                <c:pt idx="13">
                  <c:v>44057</c:v>
                </c:pt>
                <c:pt idx="14">
                  <c:v>44058</c:v>
                </c:pt>
                <c:pt idx="15">
                  <c:v>44059</c:v>
                </c:pt>
                <c:pt idx="16">
                  <c:v>44060</c:v>
                </c:pt>
                <c:pt idx="17">
                  <c:v>44061</c:v>
                </c:pt>
                <c:pt idx="18">
                  <c:v>44062</c:v>
                </c:pt>
                <c:pt idx="19">
                  <c:v>44063</c:v>
                </c:pt>
                <c:pt idx="20">
                  <c:v>44064</c:v>
                </c:pt>
                <c:pt idx="21">
                  <c:v>44065</c:v>
                </c:pt>
                <c:pt idx="22">
                  <c:v>44066</c:v>
                </c:pt>
                <c:pt idx="23">
                  <c:v>44067</c:v>
                </c:pt>
                <c:pt idx="24">
                  <c:v>44068</c:v>
                </c:pt>
                <c:pt idx="25">
                  <c:v>44069</c:v>
                </c:pt>
                <c:pt idx="26">
                  <c:v>44070</c:v>
                </c:pt>
                <c:pt idx="27">
                  <c:v>44071</c:v>
                </c:pt>
                <c:pt idx="28">
                  <c:v>44072</c:v>
                </c:pt>
                <c:pt idx="29">
                  <c:v>44073</c:v>
                </c:pt>
                <c:pt idx="30">
                  <c:v>44074</c:v>
                </c:pt>
                <c:pt idx="31">
                  <c:v>44075</c:v>
                </c:pt>
                <c:pt idx="32">
                  <c:v>44076</c:v>
                </c:pt>
                <c:pt idx="33">
                  <c:v>44077</c:v>
                </c:pt>
                <c:pt idx="34">
                  <c:v>44078</c:v>
                </c:pt>
                <c:pt idx="35">
                  <c:v>44079</c:v>
                </c:pt>
                <c:pt idx="36">
                  <c:v>44080</c:v>
                </c:pt>
                <c:pt idx="37">
                  <c:v>44081</c:v>
                </c:pt>
                <c:pt idx="38">
                  <c:v>44082</c:v>
                </c:pt>
                <c:pt idx="39">
                  <c:v>44083</c:v>
                </c:pt>
                <c:pt idx="40">
                  <c:v>44084</c:v>
                </c:pt>
                <c:pt idx="41">
                  <c:v>44085</c:v>
                </c:pt>
                <c:pt idx="42">
                  <c:v>44086</c:v>
                </c:pt>
                <c:pt idx="43">
                  <c:v>44087</c:v>
                </c:pt>
                <c:pt idx="44">
                  <c:v>44088</c:v>
                </c:pt>
                <c:pt idx="45">
                  <c:v>44089</c:v>
                </c:pt>
                <c:pt idx="46">
                  <c:v>44090</c:v>
                </c:pt>
                <c:pt idx="47">
                  <c:v>44091</c:v>
                </c:pt>
                <c:pt idx="48">
                  <c:v>44092</c:v>
                </c:pt>
                <c:pt idx="49">
                  <c:v>44093</c:v>
                </c:pt>
                <c:pt idx="50">
                  <c:v>44094</c:v>
                </c:pt>
                <c:pt idx="51">
                  <c:v>44095</c:v>
                </c:pt>
                <c:pt idx="52">
                  <c:v>44096</c:v>
                </c:pt>
                <c:pt idx="53">
                  <c:v>44097</c:v>
                </c:pt>
                <c:pt idx="54">
                  <c:v>44098</c:v>
                </c:pt>
                <c:pt idx="55">
                  <c:v>44099</c:v>
                </c:pt>
                <c:pt idx="56">
                  <c:v>44100</c:v>
                </c:pt>
                <c:pt idx="57">
                  <c:v>44101</c:v>
                </c:pt>
                <c:pt idx="58">
                  <c:v>44102</c:v>
                </c:pt>
                <c:pt idx="59">
                  <c:v>44103</c:v>
                </c:pt>
                <c:pt idx="60">
                  <c:v>44104</c:v>
                </c:pt>
                <c:pt idx="61">
                  <c:v>44105</c:v>
                </c:pt>
                <c:pt idx="62">
                  <c:v>44106</c:v>
                </c:pt>
                <c:pt idx="63">
                  <c:v>44107</c:v>
                </c:pt>
                <c:pt idx="64">
                  <c:v>44108</c:v>
                </c:pt>
                <c:pt idx="65">
                  <c:v>44109</c:v>
                </c:pt>
                <c:pt idx="66">
                  <c:v>44110</c:v>
                </c:pt>
                <c:pt idx="67">
                  <c:v>44111</c:v>
                </c:pt>
                <c:pt idx="68">
                  <c:v>44112</c:v>
                </c:pt>
                <c:pt idx="69">
                  <c:v>44113</c:v>
                </c:pt>
                <c:pt idx="70">
                  <c:v>44114</c:v>
                </c:pt>
                <c:pt idx="71">
                  <c:v>44115</c:v>
                </c:pt>
                <c:pt idx="72">
                  <c:v>44116</c:v>
                </c:pt>
                <c:pt idx="73">
                  <c:v>44117</c:v>
                </c:pt>
                <c:pt idx="74">
                  <c:v>44118</c:v>
                </c:pt>
                <c:pt idx="75">
                  <c:v>44119</c:v>
                </c:pt>
                <c:pt idx="76">
                  <c:v>44120</c:v>
                </c:pt>
                <c:pt idx="77">
                  <c:v>44121</c:v>
                </c:pt>
                <c:pt idx="78">
                  <c:v>44122</c:v>
                </c:pt>
                <c:pt idx="79">
                  <c:v>44123</c:v>
                </c:pt>
              </c:numCache>
            </c:numRef>
          </c:cat>
          <c:val>
            <c:numRef>
              <c:f>Data!$AW$14:$AW$125</c:f>
              <c:numCache>
                <c:formatCode>0.00</c:formatCode>
                <c:ptCount val="112"/>
                <c:pt idx="0">
                  <c:v>27</c:v>
                </c:pt>
                <c:pt idx="1">
                  <c:v>24</c:v>
                </c:pt>
                <c:pt idx="2">
                  <c:v>15</c:v>
                </c:pt>
                <c:pt idx="3">
                  <c:v>13</c:v>
                </c:pt>
                <c:pt idx="4">
                  <c:v>11</c:v>
                </c:pt>
                <c:pt idx="5">
                  <c:v>12</c:v>
                </c:pt>
                <c:pt idx="6">
                  <c:v>10</c:v>
                </c:pt>
                <c:pt idx="7">
                  <c:v>12</c:v>
                </c:pt>
                <c:pt idx="8">
                  <c:v>12</c:v>
                </c:pt>
                <c:pt idx="9">
                  <c:v>13</c:v>
                </c:pt>
                <c:pt idx="10">
                  <c:v>13</c:v>
                </c:pt>
                <c:pt idx="11">
                  <c:v>14</c:v>
                </c:pt>
                <c:pt idx="12">
                  <c:v>13</c:v>
                </c:pt>
                <c:pt idx="13">
                  <c:v>14</c:v>
                </c:pt>
                <c:pt idx="14">
                  <c:v>14</c:v>
                </c:pt>
                <c:pt idx="15">
                  <c:v>13</c:v>
                </c:pt>
                <c:pt idx="16">
                  <c:v>12</c:v>
                </c:pt>
                <c:pt idx="17">
                  <c:v>13</c:v>
                </c:pt>
                <c:pt idx="18">
                  <c:v>14</c:v>
                </c:pt>
                <c:pt idx="19">
                  <c:v>14</c:v>
                </c:pt>
                <c:pt idx="20">
                  <c:v>12</c:v>
                </c:pt>
                <c:pt idx="21">
                  <c:v>#N/A</c:v>
                </c:pt>
                <c:pt idx="22">
                  <c:v>#N/A</c:v>
                </c:pt>
                <c:pt idx="23">
                  <c:v>11</c:v>
                </c:pt>
                <c:pt idx="24">
                  <c:v>10</c:v>
                </c:pt>
                <c:pt idx="25">
                  <c:v>10</c:v>
                </c:pt>
                <c:pt idx="26">
                  <c:v>11</c:v>
                </c:pt>
                <c:pt idx="27">
                  <c:v>11</c:v>
                </c:pt>
                <c:pt idx="28">
                  <c:v>15</c:v>
                </c:pt>
                <c:pt idx="29">
                  <c:v>15</c:v>
                </c:pt>
                <c:pt idx="30">
                  <c:v>15</c:v>
                </c:pt>
                <c:pt idx="31">
                  <c:v>15</c:v>
                </c:pt>
                <c:pt idx="32">
                  <c:v>19</c:v>
                </c:pt>
                <c:pt idx="33">
                  <c:v>28</c:v>
                </c:pt>
                <c:pt idx="34">
                  <c:v>28</c:v>
                </c:pt>
                <c:pt idx="35">
                  <c:v>27</c:v>
                </c:pt>
                <c:pt idx="36">
                  <c:v>27</c:v>
                </c:pt>
                <c:pt idx="37">
                  <c:v>27</c:v>
                </c:pt>
                <c:pt idx="38">
                  <c:v>31</c:v>
                </c:pt>
                <c:pt idx="39">
                  <c:v>36</c:v>
                </c:pt>
                <c:pt idx="40">
                  <c:v>32</c:v>
                </c:pt>
                <c:pt idx="41">
                  <c:v>#N/A</c:v>
                </c:pt>
                <c:pt idx="42">
                  <c:v>#N/A</c:v>
                </c:pt>
                <c:pt idx="43">
                  <c:v>#N/A</c:v>
                </c:pt>
                <c:pt idx="44">
                  <c:v>30</c:v>
                </c:pt>
                <c:pt idx="45">
                  <c:v>41</c:v>
                </c:pt>
                <c:pt idx="46">
                  <c:v>44</c:v>
                </c:pt>
                <c:pt idx="47">
                  <c:v>42</c:v>
                </c:pt>
                <c:pt idx="48">
                  <c:v>52</c:v>
                </c:pt>
                <c:pt idx="49">
                  <c:v>50</c:v>
                </c:pt>
                <c:pt idx="50">
                  <c:v>44</c:v>
                </c:pt>
                <c:pt idx="51">
                  <c:v>40</c:v>
                </c:pt>
                <c:pt idx="52">
                  <c:v>43</c:v>
                </c:pt>
                <c:pt idx="53">
                  <c:v>41</c:v>
                </c:pt>
                <c:pt idx="54">
                  <c:v>38</c:v>
                </c:pt>
                <c:pt idx="55">
                  <c:v>34</c:v>
                </c:pt>
                <c:pt idx="56">
                  <c:v>29</c:v>
                </c:pt>
                <c:pt idx="57">
                  <c:v>29</c:v>
                </c:pt>
                <c:pt idx="58">
                  <c:v>25</c:v>
                </c:pt>
                <c:pt idx="59">
                  <c:v>28</c:v>
                </c:pt>
                <c:pt idx="60">
                  <c:v>24</c:v>
                </c:pt>
                <c:pt idx="61">
                  <c:v>19</c:v>
                </c:pt>
                <c:pt idx="62">
                  <c:v>19</c:v>
                </c:pt>
                <c:pt idx="63">
                  <c:v>22</c:v>
                </c:pt>
                <c:pt idx="64">
                  <c:v>21</c:v>
                </c:pt>
                <c:pt idx="65">
                  <c:v>16</c:v>
                </c:pt>
                <c:pt idx="66">
                  <c:v>18</c:v>
                </c:pt>
                <c:pt idx="67">
                  <c:v>19</c:v>
                </c:pt>
                <c:pt idx="68">
                  <c:v>19</c:v>
                </c:pt>
                <c:pt idx="69">
                  <c:v>24</c:v>
                </c:pt>
                <c:pt idx="70">
                  <c:v>25</c:v>
                </c:pt>
                <c:pt idx="71">
                  <c:v>29</c:v>
                </c:pt>
                <c:pt idx="72">
                  <c:v>30</c:v>
                </c:pt>
                <c:pt idx="73">
                  <c:v>27</c:v>
                </c:pt>
                <c:pt idx="74">
                  <c:v>36</c:v>
                </c:pt>
                <c:pt idx="75">
                  <c:v>46</c:v>
                </c:pt>
                <c:pt idx="76">
                  <c:v>46</c:v>
                </c:pt>
                <c:pt idx="77">
                  <c:v>46</c:v>
                </c:pt>
                <c:pt idx="78">
                  <c:v>48</c:v>
                </c:pt>
                <c:pt idx="79">
                  <c:v>46</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numCache>
            </c:numRef>
          </c:val>
          <c:smooth val="0"/>
          <c:extLst>
            <c:ext xmlns:c16="http://schemas.microsoft.com/office/drawing/2014/chart" uri="{C3380CC4-5D6E-409C-BE32-E72D297353CC}">
              <c16:uniqueId val="{00000000-D977-4791-9F5F-646C284570D0}"/>
            </c:ext>
          </c:extLst>
        </c:ser>
        <c:ser>
          <c:idx val="1"/>
          <c:order val="1"/>
          <c:tx>
            <c:strRef>
              <c:f>Data!$AY$13</c:f>
              <c:strCache>
                <c:ptCount val="1"/>
                <c:pt idx="0">
                  <c:v>Mean</c:v>
                </c:pt>
              </c:strCache>
            </c:strRef>
          </c:tx>
          <c:spPr>
            <a:ln w="19050" cap="rnd">
              <a:solidFill>
                <a:schemeClr val="tx1"/>
              </a:solidFill>
              <a:round/>
            </a:ln>
            <a:effectLst/>
          </c:spPr>
          <c:marker>
            <c:symbol val="none"/>
          </c:marker>
          <c:cat>
            <c:numRef>
              <c:f>[0]!Xaxis</c:f>
              <c:numCache>
                <c:formatCode>m/d/yyyy</c:formatCode>
                <c:ptCount val="80"/>
                <c:pt idx="0">
                  <c:v>44044</c:v>
                </c:pt>
                <c:pt idx="1">
                  <c:v>44045</c:v>
                </c:pt>
                <c:pt idx="2">
                  <c:v>44046</c:v>
                </c:pt>
                <c:pt idx="3">
                  <c:v>44047</c:v>
                </c:pt>
                <c:pt idx="4">
                  <c:v>44048</c:v>
                </c:pt>
                <c:pt idx="5">
                  <c:v>44049</c:v>
                </c:pt>
                <c:pt idx="6">
                  <c:v>44050</c:v>
                </c:pt>
                <c:pt idx="7">
                  <c:v>44051</c:v>
                </c:pt>
                <c:pt idx="8">
                  <c:v>44052</c:v>
                </c:pt>
                <c:pt idx="9">
                  <c:v>44053</c:v>
                </c:pt>
                <c:pt idx="10">
                  <c:v>44054</c:v>
                </c:pt>
                <c:pt idx="11">
                  <c:v>44055</c:v>
                </c:pt>
                <c:pt idx="12">
                  <c:v>44056</c:v>
                </c:pt>
                <c:pt idx="13">
                  <c:v>44057</c:v>
                </c:pt>
                <c:pt idx="14">
                  <c:v>44058</c:v>
                </c:pt>
                <c:pt idx="15">
                  <c:v>44059</c:v>
                </c:pt>
                <c:pt idx="16">
                  <c:v>44060</c:v>
                </c:pt>
                <c:pt idx="17">
                  <c:v>44061</c:v>
                </c:pt>
                <c:pt idx="18">
                  <c:v>44062</c:v>
                </c:pt>
                <c:pt idx="19">
                  <c:v>44063</c:v>
                </c:pt>
                <c:pt idx="20">
                  <c:v>44064</c:v>
                </c:pt>
                <c:pt idx="21">
                  <c:v>44065</c:v>
                </c:pt>
                <c:pt idx="22">
                  <c:v>44066</c:v>
                </c:pt>
                <c:pt idx="23">
                  <c:v>44067</c:v>
                </c:pt>
                <c:pt idx="24">
                  <c:v>44068</c:v>
                </c:pt>
                <c:pt idx="25">
                  <c:v>44069</c:v>
                </c:pt>
                <c:pt idx="26">
                  <c:v>44070</c:v>
                </c:pt>
                <c:pt idx="27">
                  <c:v>44071</c:v>
                </c:pt>
                <c:pt idx="28">
                  <c:v>44072</c:v>
                </c:pt>
                <c:pt idx="29">
                  <c:v>44073</c:v>
                </c:pt>
                <c:pt idx="30">
                  <c:v>44074</c:v>
                </c:pt>
                <c:pt idx="31">
                  <c:v>44075</c:v>
                </c:pt>
                <c:pt idx="32">
                  <c:v>44076</c:v>
                </c:pt>
                <c:pt idx="33">
                  <c:v>44077</c:v>
                </c:pt>
                <c:pt idx="34">
                  <c:v>44078</c:v>
                </c:pt>
                <c:pt idx="35">
                  <c:v>44079</c:v>
                </c:pt>
                <c:pt idx="36">
                  <c:v>44080</c:v>
                </c:pt>
                <c:pt idx="37">
                  <c:v>44081</c:v>
                </c:pt>
                <c:pt idx="38">
                  <c:v>44082</c:v>
                </c:pt>
                <c:pt idx="39">
                  <c:v>44083</c:v>
                </c:pt>
                <c:pt idx="40">
                  <c:v>44084</c:v>
                </c:pt>
                <c:pt idx="41">
                  <c:v>44085</c:v>
                </c:pt>
                <c:pt idx="42">
                  <c:v>44086</c:v>
                </c:pt>
                <c:pt idx="43">
                  <c:v>44087</c:v>
                </c:pt>
                <c:pt idx="44">
                  <c:v>44088</c:v>
                </c:pt>
                <c:pt idx="45">
                  <c:v>44089</c:v>
                </c:pt>
                <c:pt idx="46">
                  <c:v>44090</c:v>
                </c:pt>
                <c:pt idx="47">
                  <c:v>44091</c:v>
                </c:pt>
                <c:pt idx="48">
                  <c:v>44092</c:v>
                </c:pt>
                <c:pt idx="49">
                  <c:v>44093</c:v>
                </c:pt>
                <c:pt idx="50">
                  <c:v>44094</c:v>
                </c:pt>
                <c:pt idx="51">
                  <c:v>44095</c:v>
                </c:pt>
                <c:pt idx="52">
                  <c:v>44096</c:v>
                </c:pt>
                <c:pt idx="53">
                  <c:v>44097</c:v>
                </c:pt>
                <c:pt idx="54">
                  <c:v>44098</c:v>
                </c:pt>
                <c:pt idx="55">
                  <c:v>44099</c:v>
                </c:pt>
                <c:pt idx="56">
                  <c:v>44100</c:v>
                </c:pt>
                <c:pt idx="57">
                  <c:v>44101</c:v>
                </c:pt>
                <c:pt idx="58">
                  <c:v>44102</c:v>
                </c:pt>
                <c:pt idx="59">
                  <c:v>44103</c:v>
                </c:pt>
                <c:pt idx="60">
                  <c:v>44104</c:v>
                </c:pt>
                <c:pt idx="61">
                  <c:v>44105</c:v>
                </c:pt>
                <c:pt idx="62">
                  <c:v>44106</c:v>
                </c:pt>
                <c:pt idx="63">
                  <c:v>44107</c:v>
                </c:pt>
                <c:pt idx="64">
                  <c:v>44108</c:v>
                </c:pt>
                <c:pt idx="65">
                  <c:v>44109</c:v>
                </c:pt>
                <c:pt idx="66">
                  <c:v>44110</c:v>
                </c:pt>
                <c:pt idx="67">
                  <c:v>44111</c:v>
                </c:pt>
                <c:pt idx="68">
                  <c:v>44112</c:v>
                </c:pt>
                <c:pt idx="69">
                  <c:v>44113</c:v>
                </c:pt>
                <c:pt idx="70">
                  <c:v>44114</c:v>
                </c:pt>
                <c:pt idx="71">
                  <c:v>44115</c:v>
                </c:pt>
                <c:pt idx="72">
                  <c:v>44116</c:v>
                </c:pt>
                <c:pt idx="73">
                  <c:v>44117</c:v>
                </c:pt>
                <c:pt idx="74">
                  <c:v>44118</c:v>
                </c:pt>
                <c:pt idx="75">
                  <c:v>44119</c:v>
                </c:pt>
                <c:pt idx="76">
                  <c:v>44120</c:v>
                </c:pt>
                <c:pt idx="77">
                  <c:v>44121</c:v>
                </c:pt>
                <c:pt idx="78">
                  <c:v>44122</c:v>
                </c:pt>
                <c:pt idx="79">
                  <c:v>44123</c:v>
                </c:pt>
              </c:numCache>
            </c:numRef>
          </c:cat>
          <c:val>
            <c:numRef>
              <c:f>Data!$AY$14:$AY$125</c:f>
              <c:numCache>
                <c:formatCode>0.00</c:formatCode>
                <c:ptCount val="112"/>
                <c:pt idx="0">
                  <c:v>24.706666666666667</c:v>
                </c:pt>
                <c:pt idx="1">
                  <c:v>24.706666666666667</c:v>
                </c:pt>
                <c:pt idx="2">
                  <c:v>24.706666666666667</c:v>
                </c:pt>
                <c:pt idx="3">
                  <c:v>24.706666666666667</c:v>
                </c:pt>
                <c:pt idx="4">
                  <c:v>24.706666666666667</c:v>
                </c:pt>
                <c:pt idx="5">
                  <c:v>24.706666666666667</c:v>
                </c:pt>
                <c:pt idx="6">
                  <c:v>24.706666666666667</c:v>
                </c:pt>
                <c:pt idx="7">
                  <c:v>24.706666666666667</c:v>
                </c:pt>
                <c:pt idx="8">
                  <c:v>24.706666666666667</c:v>
                </c:pt>
                <c:pt idx="9">
                  <c:v>24.706666666666667</c:v>
                </c:pt>
                <c:pt idx="10">
                  <c:v>24.706666666666667</c:v>
                </c:pt>
                <c:pt idx="11">
                  <c:v>24.706666666666667</c:v>
                </c:pt>
                <c:pt idx="12">
                  <c:v>24.706666666666667</c:v>
                </c:pt>
                <c:pt idx="13">
                  <c:v>24.706666666666667</c:v>
                </c:pt>
                <c:pt idx="14">
                  <c:v>24.706666666666667</c:v>
                </c:pt>
                <c:pt idx="15">
                  <c:v>24.706666666666667</c:v>
                </c:pt>
                <c:pt idx="16">
                  <c:v>24.706666666666667</c:v>
                </c:pt>
                <c:pt idx="17">
                  <c:v>24.706666666666667</c:v>
                </c:pt>
                <c:pt idx="18">
                  <c:v>24.706666666666667</c:v>
                </c:pt>
                <c:pt idx="19">
                  <c:v>24.706666666666667</c:v>
                </c:pt>
                <c:pt idx="20">
                  <c:v>24.706666666666667</c:v>
                </c:pt>
                <c:pt idx="21">
                  <c:v>24.706666666666667</c:v>
                </c:pt>
                <c:pt idx="22">
                  <c:v>24.706666666666667</c:v>
                </c:pt>
                <c:pt idx="23">
                  <c:v>24.706666666666667</c:v>
                </c:pt>
                <c:pt idx="24">
                  <c:v>24.706666666666667</c:v>
                </c:pt>
                <c:pt idx="25">
                  <c:v>24.706666666666667</c:v>
                </c:pt>
                <c:pt idx="26">
                  <c:v>24.706666666666667</c:v>
                </c:pt>
                <c:pt idx="27">
                  <c:v>24.706666666666667</c:v>
                </c:pt>
                <c:pt idx="28">
                  <c:v>24.706666666666667</c:v>
                </c:pt>
                <c:pt idx="29">
                  <c:v>24.706666666666667</c:v>
                </c:pt>
                <c:pt idx="30">
                  <c:v>24.706666666666667</c:v>
                </c:pt>
                <c:pt idx="31">
                  <c:v>24.706666666666667</c:v>
                </c:pt>
                <c:pt idx="32">
                  <c:v>24.706666666666667</c:v>
                </c:pt>
                <c:pt idx="33">
                  <c:v>24.706666666666667</c:v>
                </c:pt>
                <c:pt idx="34">
                  <c:v>24.706666666666667</c:v>
                </c:pt>
                <c:pt idx="35">
                  <c:v>24.706666666666667</c:v>
                </c:pt>
                <c:pt idx="36">
                  <c:v>24.706666666666667</c:v>
                </c:pt>
                <c:pt idx="37">
                  <c:v>24.706666666666667</c:v>
                </c:pt>
                <c:pt idx="38">
                  <c:v>24.706666666666667</c:v>
                </c:pt>
                <c:pt idx="39">
                  <c:v>24.706666666666667</c:v>
                </c:pt>
                <c:pt idx="40">
                  <c:v>24.706666666666667</c:v>
                </c:pt>
                <c:pt idx="41">
                  <c:v>24.706666666666667</c:v>
                </c:pt>
                <c:pt idx="42">
                  <c:v>24.706666666666667</c:v>
                </c:pt>
                <c:pt idx="43">
                  <c:v>24.706666666666667</c:v>
                </c:pt>
                <c:pt idx="44">
                  <c:v>24.706666666666667</c:v>
                </c:pt>
                <c:pt idx="45">
                  <c:v>24.706666666666667</c:v>
                </c:pt>
                <c:pt idx="46">
                  <c:v>24.706666666666667</c:v>
                </c:pt>
                <c:pt idx="47">
                  <c:v>24.706666666666667</c:v>
                </c:pt>
                <c:pt idx="48">
                  <c:v>24.706666666666667</c:v>
                </c:pt>
                <c:pt idx="49">
                  <c:v>24.706666666666667</c:v>
                </c:pt>
                <c:pt idx="50">
                  <c:v>24.706666666666667</c:v>
                </c:pt>
                <c:pt idx="51">
                  <c:v>24.706666666666667</c:v>
                </c:pt>
                <c:pt idx="52">
                  <c:v>24.706666666666667</c:v>
                </c:pt>
                <c:pt idx="53">
                  <c:v>24.706666666666667</c:v>
                </c:pt>
                <c:pt idx="54">
                  <c:v>24.706666666666667</c:v>
                </c:pt>
                <c:pt idx="55">
                  <c:v>24.706666666666667</c:v>
                </c:pt>
                <c:pt idx="56">
                  <c:v>24.706666666666667</c:v>
                </c:pt>
                <c:pt idx="57">
                  <c:v>24.706666666666667</c:v>
                </c:pt>
                <c:pt idx="58">
                  <c:v>24.706666666666667</c:v>
                </c:pt>
                <c:pt idx="59">
                  <c:v>24.706666666666667</c:v>
                </c:pt>
                <c:pt idx="60">
                  <c:v>24.706666666666667</c:v>
                </c:pt>
                <c:pt idx="61">
                  <c:v>24.706666666666667</c:v>
                </c:pt>
                <c:pt idx="62">
                  <c:v>24.706666666666667</c:v>
                </c:pt>
                <c:pt idx="63">
                  <c:v>24.706666666666667</c:v>
                </c:pt>
                <c:pt idx="64">
                  <c:v>24.706666666666667</c:v>
                </c:pt>
                <c:pt idx="65">
                  <c:v>24.706666666666667</c:v>
                </c:pt>
                <c:pt idx="66">
                  <c:v>24.706666666666667</c:v>
                </c:pt>
                <c:pt idx="67">
                  <c:v>24.706666666666667</c:v>
                </c:pt>
                <c:pt idx="68">
                  <c:v>24.706666666666667</c:v>
                </c:pt>
                <c:pt idx="69">
                  <c:v>24.706666666666667</c:v>
                </c:pt>
                <c:pt idx="70">
                  <c:v>24.706666666666667</c:v>
                </c:pt>
                <c:pt idx="71">
                  <c:v>24.706666666666667</c:v>
                </c:pt>
                <c:pt idx="72">
                  <c:v>24.706666666666667</c:v>
                </c:pt>
                <c:pt idx="73">
                  <c:v>24.706666666666667</c:v>
                </c:pt>
                <c:pt idx="74">
                  <c:v>24.706666666666667</c:v>
                </c:pt>
                <c:pt idx="75">
                  <c:v>24.706666666666667</c:v>
                </c:pt>
                <c:pt idx="76">
                  <c:v>24.706666666666667</c:v>
                </c:pt>
                <c:pt idx="77">
                  <c:v>24.706666666666667</c:v>
                </c:pt>
                <c:pt idx="78">
                  <c:v>24.706666666666667</c:v>
                </c:pt>
                <c:pt idx="79">
                  <c:v>24.706666666666667</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numCache>
            </c:numRef>
          </c:val>
          <c:smooth val="0"/>
          <c:extLst>
            <c:ext xmlns:c16="http://schemas.microsoft.com/office/drawing/2014/chart" uri="{C3380CC4-5D6E-409C-BE32-E72D297353CC}">
              <c16:uniqueId val="{00000001-D977-4791-9F5F-646C284570D0}"/>
            </c:ext>
          </c:extLst>
        </c:ser>
        <c:ser>
          <c:idx val="3"/>
          <c:order val="2"/>
          <c:tx>
            <c:strRef>
              <c:f>Data!$AZ$13</c:f>
              <c:strCache>
                <c:ptCount val="1"/>
                <c:pt idx="0">
                  <c:v>UCL</c:v>
                </c:pt>
              </c:strCache>
            </c:strRef>
          </c:tx>
          <c:spPr>
            <a:ln w="22225" cap="rnd">
              <a:solidFill>
                <a:schemeClr val="bg1">
                  <a:lumMod val="65000"/>
                </a:schemeClr>
              </a:solidFill>
              <a:prstDash val="dash"/>
              <a:round/>
            </a:ln>
            <a:effectLst/>
          </c:spPr>
          <c:marker>
            <c:symbol val="none"/>
          </c:marker>
          <c:cat>
            <c:numRef>
              <c:f>[0]!Xaxis</c:f>
              <c:numCache>
                <c:formatCode>m/d/yyyy</c:formatCode>
                <c:ptCount val="80"/>
                <c:pt idx="0">
                  <c:v>44044</c:v>
                </c:pt>
                <c:pt idx="1">
                  <c:v>44045</c:v>
                </c:pt>
                <c:pt idx="2">
                  <c:v>44046</c:v>
                </c:pt>
                <c:pt idx="3">
                  <c:v>44047</c:v>
                </c:pt>
                <c:pt idx="4">
                  <c:v>44048</c:v>
                </c:pt>
                <c:pt idx="5">
                  <c:v>44049</c:v>
                </c:pt>
                <c:pt idx="6">
                  <c:v>44050</c:v>
                </c:pt>
                <c:pt idx="7">
                  <c:v>44051</c:v>
                </c:pt>
                <c:pt idx="8">
                  <c:v>44052</c:v>
                </c:pt>
                <c:pt idx="9">
                  <c:v>44053</c:v>
                </c:pt>
                <c:pt idx="10">
                  <c:v>44054</c:v>
                </c:pt>
                <c:pt idx="11">
                  <c:v>44055</c:v>
                </c:pt>
                <c:pt idx="12">
                  <c:v>44056</c:v>
                </c:pt>
                <c:pt idx="13">
                  <c:v>44057</c:v>
                </c:pt>
                <c:pt idx="14">
                  <c:v>44058</c:v>
                </c:pt>
                <c:pt idx="15">
                  <c:v>44059</c:v>
                </c:pt>
                <c:pt idx="16">
                  <c:v>44060</c:v>
                </c:pt>
                <c:pt idx="17">
                  <c:v>44061</c:v>
                </c:pt>
                <c:pt idx="18">
                  <c:v>44062</c:v>
                </c:pt>
                <c:pt idx="19">
                  <c:v>44063</c:v>
                </c:pt>
                <c:pt idx="20">
                  <c:v>44064</c:v>
                </c:pt>
                <c:pt idx="21">
                  <c:v>44065</c:v>
                </c:pt>
                <c:pt idx="22">
                  <c:v>44066</c:v>
                </c:pt>
                <c:pt idx="23">
                  <c:v>44067</c:v>
                </c:pt>
                <c:pt idx="24">
                  <c:v>44068</c:v>
                </c:pt>
                <c:pt idx="25">
                  <c:v>44069</c:v>
                </c:pt>
                <c:pt idx="26">
                  <c:v>44070</c:v>
                </c:pt>
                <c:pt idx="27">
                  <c:v>44071</c:v>
                </c:pt>
                <c:pt idx="28">
                  <c:v>44072</c:v>
                </c:pt>
                <c:pt idx="29">
                  <c:v>44073</c:v>
                </c:pt>
                <c:pt idx="30">
                  <c:v>44074</c:v>
                </c:pt>
                <c:pt idx="31">
                  <c:v>44075</c:v>
                </c:pt>
                <c:pt idx="32">
                  <c:v>44076</c:v>
                </c:pt>
                <c:pt idx="33">
                  <c:v>44077</c:v>
                </c:pt>
                <c:pt idx="34">
                  <c:v>44078</c:v>
                </c:pt>
                <c:pt idx="35">
                  <c:v>44079</c:v>
                </c:pt>
                <c:pt idx="36">
                  <c:v>44080</c:v>
                </c:pt>
                <c:pt idx="37">
                  <c:v>44081</c:v>
                </c:pt>
                <c:pt idx="38">
                  <c:v>44082</c:v>
                </c:pt>
                <c:pt idx="39">
                  <c:v>44083</c:v>
                </c:pt>
                <c:pt idx="40">
                  <c:v>44084</c:v>
                </c:pt>
                <c:pt idx="41">
                  <c:v>44085</c:v>
                </c:pt>
                <c:pt idx="42">
                  <c:v>44086</c:v>
                </c:pt>
                <c:pt idx="43">
                  <c:v>44087</c:v>
                </c:pt>
                <c:pt idx="44">
                  <c:v>44088</c:v>
                </c:pt>
                <c:pt idx="45">
                  <c:v>44089</c:v>
                </c:pt>
                <c:pt idx="46">
                  <c:v>44090</c:v>
                </c:pt>
                <c:pt idx="47">
                  <c:v>44091</c:v>
                </c:pt>
                <c:pt idx="48">
                  <c:v>44092</c:v>
                </c:pt>
                <c:pt idx="49">
                  <c:v>44093</c:v>
                </c:pt>
                <c:pt idx="50">
                  <c:v>44094</c:v>
                </c:pt>
                <c:pt idx="51">
                  <c:v>44095</c:v>
                </c:pt>
                <c:pt idx="52">
                  <c:v>44096</c:v>
                </c:pt>
                <c:pt idx="53">
                  <c:v>44097</c:v>
                </c:pt>
                <c:pt idx="54">
                  <c:v>44098</c:v>
                </c:pt>
                <c:pt idx="55">
                  <c:v>44099</c:v>
                </c:pt>
                <c:pt idx="56">
                  <c:v>44100</c:v>
                </c:pt>
                <c:pt idx="57">
                  <c:v>44101</c:v>
                </c:pt>
                <c:pt idx="58">
                  <c:v>44102</c:v>
                </c:pt>
                <c:pt idx="59">
                  <c:v>44103</c:v>
                </c:pt>
                <c:pt idx="60">
                  <c:v>44104</c:v>
                </c:pt>
                <c:pt idx="61">
                  <c:v>44105</c:v>
                </c:pt>
                <c:pt idx="62">
                  <c:v>44106</c:v>
                </c:pt>
                <c:pt idx="63">
                  <c:v>44107</c:v>
                </c:pt>
                <c:pt idx="64">
                  <c:v>44108</c:v>
                </c:pt>
                <c:pt idx="65">
                  <c:v>44109</c:v>
                </c:pt>
                <c:pt idx="66">
                  <c:v>44110</c:v>
                </c:pt>
                <c:pt idx="67">
                  <c:v>44111</c:v>
                </c:pt>
                <c:pt idx="68">
                  <c:v>44112</c:v>
                </c:pt>
                <c:pt idx="69">
                  <c:v>44113</c:v>
                </c:pt>
                <c:pt idx="70">
                  <c:v>44114</c:v>
                </c:pt>
                <c:pt idx="71">
                  <c:v>44115</c:v>
                </c:pt>
                <c:pt idx="72">
                  <c:v>44116</c:v>
                </c:pt>
                <c:pt idx="73">
                  <c:v>44117</c:v>
                </c:pt>
                <c:pt idx="74">
                  <c:v>44118</c:v>
                </c:pt>
                <c:pt idx="75">
                  <c:v>44119</c:v>
                </c:pt>
                <c:pt idx="76">
                  <c:v>44120</c:v>
                </c:pt>
                <c:pt idx="77">
                  <c:v>44121</c:v>
                </c:pt>
                <c:pt idx="78">
                  <c:v>44122</c:v>
                </c:pt>
                <c:pt idx="79">
                  <c:v>44123</c:v>
                </c:pt>
              </c:numCache>
            </c:numRef>
          </c:cat>
          <c:val>
            <c:numRef>
              <c:f>Data!$AZ$14:$AZ$125</c:f>
              <c:numCache>
                <c:formatCode>0.00</c:formatCode>
                <c:ptCount val="112"/>
                <c:pt idx="0">
                  <c:v>31.410251627319539</c:v>
                </c:pt>
                <c:pt idx="1">
                  <c:v>31.410251627319539</c:v>
                </c:pt>
                <c:pt idx="2">
                  <c:v>31.410251627319539</c:v>
                </c:pt>
                <c:pt idx="3">
                  <c:v>31.410251627319539</c:v>
                </c:pt>
                <c:pt idx="4">
                  <c:v>31.410251627319539</c:v>
                </c:pt>
                <c:pt idx="5">
                  <c:v>31.410251627319539</c:v>
                </c:pt>
                <c:pt idx="6">
                  <c:v>31.410251627319539</c:v>
                </c:pt>
                <c:pt idx="7">
                  <c:v>31.410251627319539</c:v>
                </c:pt>
                <c:pt idx="8">
                  <c:v>31.410251627319539</c:v>
                </c:pt>
                <c:pt idx="9">
                  <c:v>31.410251627319539</c:v>
                </c:pt>
                <c:pt idx="10">
                  <c:v>31.410251627319539</c:v>
                </c:pt>
                <c:pt idx="11">
                  <c:v>31.410251627319539</c:v>
                </c:pt>
                <c:pt idx="12">
                  <c:v>31.410251627319539</c:v>
                </c:pt>
                <c:pt idx="13">
                  <c:v>31.410251627319539</c:v>
                </c:pt>
                <c:pt idx="14">
                  <c:v>31.410251627319539</c:v>
                </c:pt>
                <c:pt idx="15">
                  <c:v>31.410251627319539</c:v>
                </c:pt>
                <c:pt idx="16">
                  <c:v>31.410251627319539</c:v>
                </c:pt>
                <c:pt idx="17">
                  <c:v>31.410251627319539</c:v>
                </c:pt>
                <c:pt idx="18">
                  <c:v>31.410251627319539</c:v>
                </c:pt>
                <c:pt idx="19">
                  <c:v>31.410251627319539</c:v>
                </c:pt>
                <c:pt idx="20">
                  <c:v>31.410251627319539</c:v>
                </c:pt>
                <c:pt idx="21">
                  <c:v>31.410251627319539</c:v>
                </c:pt>
                <c:pt idx="22">
                  <c:v>31.410251627319539</c:v>
                </c:pt>
                <c:pt idx="23">
                  <c:v>31.410251627319539</c:v>
                </c:pt>
                <c:pt idx="24">
                  <c:v>31.410251627319539</c:v>
                </c:pt>
                <c:pt idx="25">
                  <c:v>31.410251627319539</c:v>
                </c:pt>
                <c:pt idx="26">
                  <c:v>31.410251627319539</c:v>
                </c:pt>
                <c:pt idx="27">
                  <c:v>31.410251627319539</c:v>
                </c:pt>
                <c:pt idx="28">
                  <c:v>31.410251627319539</c:v>
                </c:pt>
                <c:pt idx="29">
                  <c:v>31.410251627319539</c:v>
                </c:pt>
                <c:pt idx="30">
                  <c:v>31.410251627319539</c:v>
                </c:pt>
                <c:pt idx="31">
                  <c:v>31.410251627319539</c:v>
                </c:pt>
                <c:pt idx="32">
                  <c:v>31.410251627319539</c:v>
                </c:pt>
                <c:pt idx="33">
                  <c:v>31.410251627319539</c:v>
                </c:pt>
                <c:pt idx="34">
                  <c:v>31.410251627319539</c:v>
                </c:pt>
                <c:pt idx="35">
                  <c:v>31.410251627319539</c:v>
                </c:pt>
                <c:pt idx="36">
                  <c:v>31.410251627319539</c:v>
                </c:pt>
                <c:pt idx="37">
                  <c:v>31.410251627319539</c:v>
                </c:pt>
                <c:pt idx="38">
                  <c:v>31.410251627319539</c:v>
                </c:pt>
                <c:pt idx="39">
                  <c:v>31.410251627319539</c:v>
                </c:pt>
                <c:pt idx="40">
                  <c:v>31.410251627319539</c:v>
                </c:pt>
                <c:pt idx="41">
                  <c:v>31.410251627319539</c:v>
                </c:pt>
                <c:pt idx="42">
                  <c:v>31.410251627319539</c:v>
                </c:pt>
                <c:pt idx="43">
                  <c:v>31.410251627319539</c:v>
                </c:pt>
                <c:pt idx="44">
                  <c:v>31.410251627319539</c:v>
                </c:pt>
                <c:pt idx="45">
                  <c:v>31.410251627319539</c:v>
                </c:pt>
                <c:pt idx="46">
                  <c:v>31.410251627319539</c:v>
                </c:pt>
                <c:pt idx="47">
                  <c:v>31.410251627319539</c:v>
                </c:pt>
                <c:pt idx="48">
                  <c:v>31.410251627319539</c:v>
                </c:pt>
                <c:pt idx="49">
                  <c:v>31.410251627319539</c:v>
                </c:pt>
                <c:pt idx="50">
                  <c:v>31.410251627319539</c:v>
                </c:pt>
                <c:pt idx="51">
                  <c:v>31.410251627319539</c:v>
                </c:pt>
                <c:pt idx="52">
                  <c:v>31.410251627319539</c:v>
                </c:pt>
                <c:pt idx="53">
                  <c:v>31.410251627319539</c:v>
                </c:pt>
                <c:pt idx="54">
                  <c:v>31.410251627319539</c:v>
                </c:pt>
                <c:pt idx="55">
                  <c:v>31.410251627319539</c:v>
                </c:pt>
                <c:pt idx="56">
                  <c:v>31.410251627319539</c:v>
                </c:pt>
                <c:pt idx="57">
                  <c:v>31.410251627319539</c:v>
                </c:pt>
                <c:pt idx="58">
                  <c:v>31.410251627319539</c:v>
                </c:pt>
                <c:pt idx="59">
                  <c:v>31.410251627319539</c:v>
                </c:pt>
                <c:pt idx="60">
                  <c:v>31.410251627319539</c:v>
                </c:pt>
                <c:pt idx="61">
                  <c:v>31.410251627319539</c:v>
                </c:pt>
                <c:pt idx="62">
                  <c:v>31.410251627319539</c:v>
                </c:pt>
                <c:pt idx="63">
                  <c:v>31.410251627319539</c:v>
                </c:pt>
                <c:pt idx="64">
                  <c:v>31.410251627319539</c:v>
                </c:pt>
                <c:pt idx="65">
                  <c:v>31.410251627319539</c:v>
                </c:pt>
                <c:pt idx="66">
                  <c:v>31.410251627319539</c:v>
                </c:pt>
                <c:pt idx="67">
                  <c:v>31.410251627319539</c:v>
                </c:pt>
                <c:pt idx="68">
                  <c:v>31.410251627319539</c:v>
                </c:pt>
                <c:pt idx="69">
                  <c:v>31.410251627319539</c:v>
                </c:pt>
                <c:pt idx="70">
                  <c:v>31.410251627319539</c:v>
                </c:pt>
                <c:pt idx="71">
                  <c:v>31.410251627319539</c:v>
                </c:pt>
                <c:pt idx="72">
                  <c:v>31.410251627319539</c:v>
                </c:pt>
                <c:pt idx="73">
                  <c:v>31.410251627319539</c:v>
                </c:pt>
                <c:pt idx="74">
                  <c:v>31.410251627319539</c:v>
                </c:pt>
                <c:pt idx="75">
                  <c:v>31.410251627319539</c:v>
                </c:pt>
                <c:pt idx="76">
                  <c:v>31.410251627319539</c:v>
                </c:pt>
                <c:pt idx="77">
                  <c:v>31.410251627319539</c:v>
                </c:pt>
                <c:pt idx="78">
                  <c:v>31.410251627319539</c:v>
                </c:pt>
                <c:pt idx="79">
                  <c:v>31.410251627319539</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numCache>
            </c:numRef>
          </c:val>
          <c:smooth val="0"/>
          <c:extLst>
            <c:ext xmlns:c16="http://schemas.microsoft.com/office/drawing/2014/chart" uri="{C3380CC4-5D6E-409C-BE32-E72D297353CC}">
              <c16:uniqueId val="{00000002-D977-4791-9F5F-646C284570D0}"/>
            </c:ext>
          </c:extLst>
        </c:ser>
        <c:ser>
          <c:idx val="2"/>
          <c:order val="3"/>
          <c:tx>
            <c:strRef>
              <c:f>Data!$AX$13</c:f>
              <c:strCache>
                <c:ptCount val="1"/>
                <c:pt idx="0">
                  <c:v>Target</c:v>
                </c:pt>
              </c:strCache>
            </c:strRef>
          </c:tx>
          <c:spPr>
            <a:ln w="22225" cap="rnd">
              <a:solidFill>
                <a:srgbClr val="FF0000"/>
              </a:solidFill>
              <a:prstDash val="sysDot"/>
              <a:round/>
            </a:ln>
            <a:effectLst/>
          </c:spPr>
          <c:marker>
            <c:symbol val="none"/>
          </c:marker>
          <c:cat>
            <c:numRef>
              <c:f>[0]!Xaxis</c:f>
              <c:numCache>
                <c:formatCode>m/d/yyyy</c:formatCode>
                <c:ptCount val="80"/>
                <c:pt idx="0">
                  <c:v>44044</c:v>
                </c:pt>
                <c:pt idx="1">
                  <c:v>44045</c:v>
                </c:pt>
                <c:pt idx="2">
                  <c:v>44046</c:v>
                </c:pt>
                <c:pt idx="3">
                  <c:v>44047</c:v>
                </c:pt>
                <c:pt idx="4">
                  <c:v>44048</c:v>
                </c:pt>
                <c:pt idx="5">
                  <c:v>44049</c:v>
                </c:pt>
                <c:pt idx="6">
                  <c:v>44050</c:v>
                </c:pt>
                <c:pt idx="7">
                  <c:v>44051</c:v>
                </c:pt>
                <c:pt idx="8">
                  <c:v>44052</c:v>
                </c:pt>
                <c:pt idx="9">
                  <c:v>44053</c:v>
                </c:pt>
                <c:pt idx="10">
                  <c:v>44054</c:v>
                </c:pt>
                <c:pt idx="11">
                  <c:v>44055</c:v>
                </c:pt>
                <c:pt idx="12">
                  <c:v>44056</c:v>
                </c:pt>
                <c:pt idx="13">
                  <c:v>44057</c:v>
                </c:pt>
                <c:pt idx="14">
                  <c:v>44058</c:v>
                </c:pt>
                <c:pt idx="15">
                  <c:v>44059</c:v>
                </c:pt>
                <c:pt idx="16">
                  <c:v>44060</c:v>
                </c:pt>
                <c:pt idx="17">
                  <c:v>44061</c:v>
                </c:pt>
                <c:pt idx="18">
                  <c:v>44062</c:v>
                </c:pt>
                <c:pt idx="19">
                  <c:v>44063</c:v>
                </c:pt>
                <c:pt idx="20">
                  <c:v>44064</c:v>
                </c:pt>
                <c:pt idx="21">
                  <c:v>44065</c:v>
                </c:pt>
                <c:pt idx="22">
                  <c:v>44066</c:v>
                </c:pt>
                <c:pt idx="23">
                  <c:v>44067</c:v>
                </c:pt>
                <c:pt idx="24">
                  <c:v>44068</c:v>
                </c:pt>
                <c:pt idx="25">
                  <c:v>44069</c:v>
                </c:pt>
                <c:pt idx="26">
                  <c:v>44070</c:v>
                </c:pt>
                <c:pt idx="27">
                  <c:v>44071</c:v>
                </c:pt>
                <c:pt idx="28">
                  <c:v>44072</c:v>
                </c:pt>
                <c:pt idx="29">
                  <c:v>44073</c:v>
                </c:pt>
                <c:pt idx="30">
                  <c:v>44074</c:v>
                </c:pt>
                <c:pt idx="31">
                  <c:v>44075</c:v>
                </c:pt>
                <c:pt idx="32">
                  <c:v>44076</c:v>
                </c:pt>
                <c:pt idx="33">
                  <c:v>44077</c:v>
                </c:pt>
                <c:pt idx="34">
                  <c:v>44078</c:v>
                </c:pt>
                <c:pt idx="35">
                  <c:v>44079</c:v>
                </c:pt>
                <c:pt idx="36">
                  <c:v>44080</c:v>
                </c:pt>
                <c:pt idx="37">
                  <c:v>44081</c:v>
                </c:pt>
                <c:pt idx="38">
                  <c:v>44082</c:v>
                </c:pt>
                <c:pt idx="39">
                  <c:v>44083</c:v>
                </c:pt>
                <c:pt idx="40">
                  <c:v>44084</c:v>
                </c:pt>
                <c:pt idx="41">
                  <c:v>44085</c:v>
                </c:pt>
                <c:pt idx="42">
                  <c:v>44086</c:v>
                </c:pt>
                <c:pt idx="43">
                  <c:v>44087</c:v>
                </c:pt>
                <c:pt idx="44">
                  <c:v>44088</c:v>
                </c:pt>
                <c:pt idx="45">
                  <c:v>44089</c:v>
                </c:pt>
                <c:pt idx="46">
                  <c:v>44090</c:v>
                </c:pt>
                <c:pt idx="47">
                  <c:v>44091</c:v>
                </c:pt>
                <c:pt idx="48">
                  <c:v>44092</c:v>
                </c:pt>
                <c:pt idx="49">
                  <c:v>44093</c:v>
                </c:pt>
                <c:pt idx="50">
                  <c:v>44094</c:v>
                </c:pt>
                <c:pt idx="51">
                  <c:v>44095</c:v>
                </c:pt>
                <c:pt idx="52">
                  <c:v>44096</c:v>
                </c:pt>
                <c:pt idx="53">
                  <c:v>44097</c:v>
                </c:pt>
                <c:pt idx="54">
                  <c:v>44098</c:v>
                </c:pt>
                <c:pt idx="55">
                  <c:v>44099</c:v>
                </c:pt>
                <c:pt idx="56">
                  <c:v>44100</c:v>
                </c:pt>
                <c:pt idx="57">
                  <c:v>44101</c:v>
                </c:pt>
                <c:pt idx="58">
                  <c:v>44102</c:v>
                </c:pt>
                <c:pt idx="59">
                  <c:v>44103</c:v>
                </c:pt>
                <c:pt idx="60">
                  <c:v>44104</c:v>
                </c:pt>
                <c:pt idx="61">
                  <c:v>44105</c:v>
                </c:pt>
                <c:pt idx="62">
                  <c:v>44106</c:v>
                </c:pt>
                <c:pt idx="63">
                  <c:v>44107</c:v>
                </c:pt>
                <c:pt idx="64">
                  <c:v>44108</c:v>
                </c:pt>
                <c:pt idx="65">
                  <c:v>44109</c:v>
                </c:pt>
                <c:pt idx="66">
                  <c:v>44110</c:v>
                </c:pt>
                <c:pt idx="67">
                  <c:v>44111</c:v>
                </c:pt>
                <c:pt idx="68">
                  <c:v>44112</c:v>
                </c:pt>
                <c:pt idx="69">
                  <c:v>44113</c:v>
                </c:pt>
                <c:pt idx="70">
                  <c:v>44114</c:v>
                </c:pt>
                <c:pt idx="71">
                  <c:v>44115</c:v>
                </c:pt>
                <c:pt idx="72">
                  <c:v>44116</c:v>
                </c:pt>
                <c:pt idx="73">
                  <c:v>44117</c:v>
                </c:pt>
                <c:pt idx="74">
                  <c:v>44118</c:v>
                </c:pt>
                <c:pt idx="75">
                  <c:v>44119</c:v>
                </c:pt>
                <c:pt idx="76">
                  <c:v>44120</c:v>
                </c:pt>
                <c:pt idx="77">
                  <c:v>44121</c:v>
                </c:pt>
                <c:pt idx="78">
                  <c:v>44122</c:v>
                </c:pt>
                <c:pt idx="79">
                  <c:v>44123</c:v>
                </c:pt>
              </c:numCache>
            </c:numRef>
          </c:cat>
          <c:val>
            <c:numRef>
              <c:f>Data!$AX$14:$AX$125</c:f>
              <c:numCache>
                <c:formatCode>0.00</c:formatCode>
                <c:ptCount val="11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numCache>
            </c:numRef>
          </c:val>
          <c:smooth val="0"/>
          <c:extLst>
            <c:ext xmlns:c16="http://schemas.microsoft.com/office/drawing/2014/chart" uri="{C3380CC4-5D6E-409C-BE32-E72D297353CC}">
              <c16:uniqueId val="{00000003-D977-4791-9F5F-646C284570D0}"/>
            </c:ext>
          </c:extLst>
        </c:ser>
        <c:ser>
          <c:idx val="4"/>
          <c:order val="4"/>
          <c:tx>
            <c:v>Process Limits</c:v>
          </c:tx>
          <c:spPr>
            <a:ln w="22225" cap="rnd">
              <a:solidFill>
                <a:schemeClr val="bg1">
                  <a:lumMod val="65000"/>
                </a:schemeClr>
              </a:solidFill>
              <a:prstDash val="dash"/>
              <a:round/>
            </a:ln>
            <a:effectLst/>
          </c:spPr>
          <c:marker>
            <c:symbol val="none"/>
          </c:marker>
          <c:cat>
            <c:numRef>
              <c:f>[0]!Xaxis</c:f>
              <c:numCache>
                <c:formatCode>m/d/yyyy</c:formatCode>
                <c:ptCount val="80"/>
                <c:pt idx="0">
                  <c:v>44044</c:v>
                </c:pt>
                <c:pt idx="1">
                  <c:v>44045</c:v>
                </c:pt>
                <c:pt idx="2">
                  <c:v>44046</c:v>
                </c:pt>
                <c:pt idx="3">
                  <c:v>44047</c:v>
                </c:pt>
                <c:pt idx="4">
                  <c:v>44048</c:v>
                </c:pt>
                <c:pt idx="5">
                  <c:v>44049</c:v>
                </c:pt>
                <c:pt idx="6">
                  <c:v>44050</c:v>
                </c:pt>
                <c:pt idx="7">
                  <c:v>44051</c:v>
                </c:pt>
                <c:pt idx="8">
                  <c:v>44052</c:v>
                </c:pt>
                <c:pt idx="9">
                  <c:v>44053</c:v>
                </c:pt>
                <c:pt idx="10">
                  <c:v>44054</c:v>
                </c:pt>
                <c:pt idx="11">
                  <c:v>44055</c:v>
                </c:pt>
                <c:pt idx="12">
                  <c:v>44056</c:v>
                </c:pt>
                <c:pt idx="13">
                  <c:v>44057</c:v>
                </c:pt>
                <c:pt idx="14">
                  <c:v>44058</c:v>
                </c:pt>
                <c:pt idx="15">
                  <c:v>44059</c:v>
                </c:pt>
                <c:pt idx="16">
                  <c:v>44060</c:v>
                </c:pt>
                <c:pt idx="17">
                  <c:v>44061</c:v>
                </c:pt>
                <c:pt idx="18">
                  <c:v>44062</c:v>
                </c:pt>
                <c:pt idx="19">
                  <c:v>44063</c:v>
                </c:pt>
                <c:pt idx="20">
                  <c:v>44064</c:v>
                </c:pt>
                <c:pt idx="21">
                  <c:v>44065</c:v>
                </c:pt>
                <c:pt idx="22">
                  <c:v>44066</c:v>
                </c:pt>
                <c:pt idx="23">
                  <c:v>44067</c:v>
                </c:pt>
                <c:pt idx="24">
                  <c:v>44068</c:v>
                </c:pt>
                <c:pt idx="25">
                  <c:v>44069</c:v>
                </c:pt>
                <c:pt idx="26">
                  <c:v>44070</c:v>
                </c:pt>
                <c:pt idx="27">
                  <c:v>44071</c:v>
                </c:pt>
                <c:pt idx="28">
                  <c:v>44072</c:v>
                </c:pt>
                <c:pt idx="29">
                  <c:v>44073</c:v>
                </c:pt>
                <c:pt idx="30">
                  <c:v>44074</c:v>
                </c:pt>
                <c:pt idx="31">
                  <c:v>44075</c:v>
                </c:pt>
                <c:pt idx="32">
                  <c:v>44076</c:v>
                </c:pt>
                <c:pt idx="33">
                  <c:v>44077</c:v>
                </c:pt>
                <c:pt idx="34">
                  <c:v>44078</c:v>
                </c:pt>
                <c:pt idx="35">
                  <c:v>44079</c:v>
                </c:pt>
                <c:pt idx="36">
                  <c:v>44080</c:v>
                </c:pt>
                <c:pt idx="37">
                  <c:v>44081</c:v>
                </c:pt>
                <c:pt idx="38">
                  <c:v>44082</c:v>
                </c:pt>
                <c:pt idx="39">
                  <c:v>44083</c:v>
                </c:pt>
                <c:pt idx="40">
                  <c:v>44084</c:v>
                </c:pt>
                <c:pt idx="41">
                  <c:v>44085</c:v>
                </c:pt>
                <c:pt idx="42">
                  <c:v>44086</c:v>
                </c:pt>
                <c:pt idx="43">
                  <c:v>44087</c:v>
                </c:pt>
                <c:pt idx="44">
                  <c:v>44088</c:v>
                </c:pt>
                <c:pt idx="45">
                  <c:v>44089</c:v>
                </c:pt>
                <c:pt idx="46">
                  <c:v>44090</c:v>
                </c:pt>
                <c:pt idx="47">
                  <c:v>44091</c:v>
                </c:pt>
                <c:pt idx="48">
                  <c:v>44092</c:v>
                </c:pt>
                <c:pt idx="49">
                  <c:v>44093</c:v>
                </c:pt>
                <c:pt idx="50">
                  <c:v>44094</c:v>
                </c:pt>
                <c:pt idx="51">
                  <c:v>44095</c:v>
                </c:pt>
                <c:pt idx="52">
                  <c:v>44096</c:v>
                </c:pt>
                <c:pt idx="53">
                  <c:v>44097</c:v>
                </c:pt>
                <c:pt idx="54">
                  <c:v>44098</c:v>
                </c:pt>
                <c:pt idx="55">
                  <c:v>44099</c:v>
                </c:pt>
                <c:pt idx="56">
                  <c:v>44100</c:v>
                </c:pt>
                <c:pt idx="57">
                  <c:v>44101</c:v>
                </c:pt>
                <c:pt idx="58">
                  <c:v>44102</c:v>
                </c:pt>
                <c:pt idx="59">
                  <c:v>44103</c:v>
                </c:pt>
                <c:pt idx="60">
                  <c:v>44104</c:v>
                </c:pt>
                <c:pt idx="61">
                  <c:v>44105</c:v>
                </c:pt>
                <c:pt idx="62">
                  <c:v>44106</c:v>
                </c:pt>
                <c:pt idx="63">
                  <c:v>44107</c:v>
                </c:pt>
                <c:pt idx="64">
                  <c:v>44108</c:v>
                </c:pt>
                <c:pt idx="65">
                  <c:v>44109</c:v>
                </c:pt>
                <c:pt idx="66">
                  <c:v>44110</c:v>
                </c:pt>
                <c:pt idx="67">
                  <c:v>44111</c:v>
                </c:pt>
                <c:pt idx="68">
                  <c:v>44112</c:v>
                </c:pt>
                <c:pt idx="69">
                  <c:v>44113</c:v>
                </c:pt>
                <c:pt idx="70">
                  <c:v>44114</c:v>
                </c:pt>
                <c:pt idx="71">
                  <c:v>44115</c:v>
                </c:pt>
                <c:pt idx="72">
                  <c:v>44116</c:v>
                </c:pt>
                <c:pt idx="73">
                  <c:v>44117</c:v>
                </c:pt>
                <c:pt idx="74">
                  <c:v>44118</c:v>
                </c:pt>
                <c:pt idx="75">
                  <c:v>44119</c:v>
                </c:pt>
                <c:pt idx="76">
                  <c:v>44120</c:v>
                </c:pt>
                <c:pt idx="77">
                  <c:v>44121</c:v>
                </c:pt>
                <c:pt idx="78">
                  <c:v>44122</c:v>
                </c:pt>
                <c:pt idx="79">
                  <c:v>44123</c:v>
                </c:pt>
              </c:numCache>
            </c:numRef>
          </c:cat>
          <c:val>
            <c:numRef>
              <c:f>Data!$BA$14:$BA$125</c:f>
              <c:numCache>
                <c:formatCode>0.00</c:formatCode>
                <c:ptCount val="112"/>
                <c:pt idx="0">
                  <c:v>18.003081706013795</c:v>
                </c:pt>
                <c:pt idx="1">
                  <c:v>18.003081706013795</c:v>
                </c:pt>
                <c:pt idx="2">
                  <c:v>18.003081706013795</c:v>
                </c:pt>
                <c:pt idx="3">
                  <c:v>18.003081706013795</c:v>
                </c:pt>
                <c:pt idx="4">
                  <c:v>18.003081706013795</c:v>
                </c:pt>
                <c:pt idx="5">
                  <c:v>18.003081706013795</c:v>
                </c:pt>
                <c:pt idx="6">
                  <c:v>18.003081706013795</c:v>
                </c:pt>
                <c:pt idx="7">
                  <c:v>18.003081706013795</c:v>
                </c:pt>
                <c:pt idx="8">
                  <c:v>18.003081706013795</c:v>
                </c:pt>
                <c:pt idx="9">
                  <c:v>18.003081706013795</c:v>
                </c:pt>
                <c:pt idx="10">
                  <c:v>18.003081706013795</c:v>
                </c:pt>
                <c:pt idx="11">
                  <c:v>18.003081706013795</c:v>
                </c:pt>
                <c:pt idx="12">
                  <c:v>18.003081706013795</c:v>
                </c:pt>
                <c:pt idx="13">
                  <c:v>18.003081706013795</c:v>
                </c:pt>
                <c:pt idx="14">
                  <c:v>18.003081706013795</c:v>
                </c:pt>
                <c:pt idx="15">
                  <c:v>18.003081706013795</c:v>
                </c:pt>
                <c:pt idx="16">
                  <c:v>18.003081706013795</c:v>
                </c:pt>
                <c:pt idx="17">
                  <c:v>18.003081706013795</c:v>
                </c:pt>
                <c:pt idx="18">
                  <c:v>18.003081706013795</c:v>
                </c:pt>
                <c:pt idx="19">
                  <c:v>18.003081706013795</c:v>
                </c:pt>
                <c:pt idx="20">
                  <c:v>18.003081706013795</c:v>
                </c:pt>
                <c:pt idx="21">
                  <c:v>18.003081706013795</c:v>
                </c:pt>
                <c:pt idx="22">
                  <c:v>18.003081706013795</c:v>
                </c:pt>
                <c:pt idx="23">
                  <c:v>18.003081706013795</c:v>
                </c:pt>
                <c:pt idx="24">
                  <c:v>18.003081706013795</c:v>
                </c:pt>
                <c:pt idx="25">
                  <c:v>18.003081706013795</c:v>
                </c:pt>
                <c:pt idx="26">
                  <c:v>18.003081706013795</c:v>
                </c:pt>
                <c:pt idx="27">
                  <c:v>18.003081706013795</c:v>
                </c:pt>
                <c:pt idx="28">
                  <c:v>18.003081706013795</c:v>
                </c:pt>
                <c:pt idx="29">
                  <c:v>18.003081706013795</c:v>
                </c:pt>
                <c:pt idx="30">
                  <c:v>18.003081706013795</c:v>
                </c:pt>
                <c:pt idx="31">
                  <c:v>18.003081706013795</c:v>
                </c:pt>
                <c:pt idx="32">
                  <c:v>18.003081706013795</c:v>
                </c:pt>
                <c:pt idx="33">
                  <c:v>18.003081706013795</c:v>
                </c:pt>
                <c:pt idx="34">
                  <c:v>18.003081706013795</c:v>
                </c:pt>
                <c:pt idx="35">
                  <c:v>18.003081706013795</c:v>
                </c:pt>
                <c:pt idx="36">
                  <c:v>18.003081706013795</c:v>
                </c:pt>
                <c:pt idx="37">
                  <c:v>18.003081706013795</c:v>
                </c:pt>
                <c:pt idx="38">
                  <c:v>18.003081706013795</c:v>
                </c:pt>
                <c:pt idx="39">
                  <c:v>18.003081706013795</c:v>
                </c:pt>
                <c:pt idx="40">
                  <c:v>18.003081706013795</c:v>
                </c:pt>
                <c:pt idx="41">
                  <c:v>18.003081706013795</c:v>
                </c:pt>
                <c:pt idx="42">
                  <c:v>18.003081706013795</c:v>
                </c:pt>
                <c:pt idx="43">
                  <c:v>18.003081706013795</c:v>
                </c:pt>
                <c:pt idx="44">
                  <c:v>18.003081706013795</c:v>
                </c:pt>
                <c:pt idx="45">
                  <c:v>18.003081706013795</c:v>
                </c:pt>
                <c:pt idx="46">
                  <c:v>18.003081706013795</c:v>
                </c:pt>
                <c:pt idx="47">
                  <c:v>18.003081706013795</c:v>
                </c:pt>
                <c:pt idx="48">
                  <c:v>18.003081706013795</c:v>
                </c:pt>
                <c:pt idx="49">
                  <c:v>18.003081706013795</c:v>
                </c:pt>
                <c:pt idx="50">
                  <c:v>18.003081706013795</c:v>
                </c:pt>
                <c:pt idx="51">
                  <c:v>18.003081706013795</c:v>
                </c:pt>
                <c:pt idx="52">
                  <c:v>18.003081706013795</c:v>
                </c:pt>
                <c:pt idx="53">
                  <c:v>18.003081706013795</c:v>
                </c:pt>
                <c:pt idx="54">
                  <c:v>18.003081706013795</c:v>
                </c:pt>
                <c:pt idx="55">
                  <c:v>18.003081706013795</c:v>
                </c:pt>
                <c:pt idx="56">
                  <c:v>18.003081706013795</c:v>
                </c:pt>
                <c:pt idx="57">
                  <c:v>18.003081706013795</c:v>
                </c:pt>
                <c:pt idx="58">
                  <c:v>18.003081706013795</c:v>
                </c:pt>
                <c:pt idx="59">
                  <c:v>18.003081706013795</c:v>
                </c:pt>
                <c:pt idx="60">
                  <c:v>18.003081706013795</c:v>
                </c:pt>
                <c:pt idx="61">
                  <c:v>18.003081706013795</c:v>
                </c:pt>
                <c:pt idx="62">
                  <c:v>18.003081706013795</c:v>
                </c:pt>
                <c:pt idx="63">
                  <c:v>18.003081706013795</c:v>
                </c:pt>
                <c:pt idx="64">
                  <c:v>18.003081706013795</c:v>
                </c:pt>
                <c:pt idx="65">
                  <c:v>18.003081706013795</c:v>
                </c:pt>
                <c:pt idx="66">
                  <c:v>18.003081706013795</c:v>
                </c:pt>
                <c:pt idx="67">
                  <c:v>18.003081706013795</c:v>
                </c:pt>
                <c:pt idx="68">
                  <c:v>18.003081706013795</c:v>
                </c:pt>
                <c:pt idx="69">
                  <c:v>18.003081706013795</c:v>
                </c:pt>
                <c:pt idx="70">
                  <c:v>18.003081706013795</c:v>
                </c:pt>
                <c:pt idx="71">
                  <c:v>18.003081706013795</c:v>
                </c:pt>
                <c:pt idx="72">
                  <c:v>18.003081706013795</c:v>
                </c:pt>
                <c:pt idx="73">
                  <c:v>18.003081706013795</c:v>
                </c:pt>
                <c:pt idx="74">
                  <c:v>18.003081706013795</c:v>
                </c:pt>
                <c:pt idx="75">
                  <c:v>18.003081706013795</c:v>
                </c:pt>
                <c:pt idx="76">
                  <c:v>18.003081706013795</c:v>
                </c:pt>
                <c:pt idx="77">
                  <c:v>18.003081706013795</c:v>
                </c:pt>
                <c:pt idx="78">
                  <c:v>18.003081706013795</c:v>
                </c:pt>
                <c:pt idx="79">
                  <c:v>18.003081706013795</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numCache>
            </c:numRef>
          </c:val>
          <c:smooth val="0"/>
          <c:extLst>
            <c:ext xmlns:c16="http://schemas.microsoft.com/office/drawing/2014/chart" uri="{C3380CC4-5D6E-409C-BE32-E72D297353CC}">
              <c16:uniqueId val="{00000004-D977-4791-9F5F-646C284570D0}"/>
            </c:ext>
          </c:extLst>
        </c:ser>
        <c:ser>
          <c:idx val="6"/>
          <c:order val="5"/>
          <c:tx>
            <c:strRef>
              <c:f>Data!$BC$13</c:f>
              <c:strCache>
                <c:ptCount val="1"/>
                <c:pt idx="0">
                  <c:v>Special Cause - Concern</c:v>
                </c:pt>
              </c:strCache>
            </c:strRef>
          </c:tx>
          <c:spPr>
            <a:ln w="28575" cap="rnd">
              <a:noFill/>
              <a:round/>
            </a:ln>
            <a:effectLst/>
          </c:spPr>
          <c:marker>
            <c:symbol val="circle"/>
            <c:size val="7"/>
            <c:spPr>
              <a:solidFill>
                <a:schemeClr val="accent6">
                  <a:lumMod val="75000"/>
                </a:schemeClr>
              </a:solidFill>
              <a:ln w="9525">
                <a:noFill/>
              </a:ln>
              <a:effectLst/>
            </c:spPr>
          </c:marker>
          <c:cat>
            <c:numRef>
              <c:f>[0]!Xaxis</c:f>
              <c:numCache>
                <c:formatCode>m/d/yyyy</c:formatCode>
                <c:ptCount val="80"/>
                <c:pt idx="0">
                  <c:v>44044</c:v>
                </c:pt>
                <c:pt idx="1">
                  <c:v>44045</c:v>
                </c:pt>
                <c:pt idx="2">
                  <c:v>44046</c:v>
                </c:pt>
                <c:pt idx="3">
                  <c:v>44047</c:v>
                </c:pt>
                <c:pt idx="4">
                  <c:v>44048</c:v>
                </c:pt>
                <c:pt idx="5">
                  <c:v>44049</c:v>
                </c:pt>
                <c:pt idx="6">
                  <c:v>44050</c:v>
                </c:pt>
                <c:pt idx="7">
                  <c:v>44051</c:v>
                </c:pt>
                <c:pt idx="8">
                  <c:v>44052</c:v>
                </c:pt>
                <c:pt idx="9">
                  <c:v>44053</c:v>
                </c:pt>
                <c:pt idx="10">
                  <c:v>44054</c:v>
                </c:pt>
                <c:pt idx="11">
                  <c:v>44055</c:v>
                </c:pt>
                <c:pt idx="12">
                  <c:v>44056</c:v>
                </c:pt>
                <c:pt idx="13">
                  <c:v>44057</c:v>
                </c:pt>
                <c:pt idx="14">
                  <c:v>44058</c:v>
                </c:pt>
                <c:pt idx="15">
                  <c:v>44059</c:v>
                </c:pt>
                <c:pt idx="16">
                  <c:v>44060</c:v>
                </c:pt>
                <c:pt idx="17">
                  <c:v>44061</c:v>
                </c:pt>
                <c:pt idx="18">
                  <c:v>44062</c:v>
                </c:pt>
                <c:pt idx="19">
                  <c:v>44063</c:v>
                </c:pt>
                <c:pt idx="20">
                  <c:v>44064</c:v>
                </c:pt>
                <c:pt idx="21">
                  <c:v>44065</c:v>
                </c:pt>
                <c:pt idx="22">
                  <c:v>44066</c:v>
                </c:pt>
                <c:pt idx="23">
                  <c:v>44067</c:v>
                </c:pt>
                <c:pt idx="24">
                  <c:v>44068</c:v>
                </c:pt>
                <c:pt idx="25">
                  <c:v>44069</c:v>
                </c:pt>
                <c:pt idx="26">
                  <c:v>44070</c:v>
                </c:pt>
                <c:pt idx="27">
                  <c:v>44071</c:v>
                </c:pt>
                <c:pt idx="28">
                  <c:v>44072</c:v>
                </c:pt>
                <c:pt idx="29">
                  <c:v>44073</c:v>
                </c:pt>
                <c:pt idx="30">
                  <c:v>44074</c:v>
                </c:pt>
                <c:pt idx="31">
                  <c:v>44075</c:v>
                </c:pt>
                <c:pt idx="32">
                  <c:v>44076</c:v>
                </c:pt>
                <c:pt idx="33">
                  <c:v>44077</c:v>
                </c:pt>
                <c:pt idx="34">
                  <c:v>44078</c:v>
                </c:pt>
                <c:pt idx="35">
                  <c:v>44079</c:v>
                </c:pt>
                <c:pt idx="36">
                  <c:v>44080</c:v>
                </c:pt>
                <c:pt idx="37">
                  <c:v>44081</c:v>
                </c:pt>
                <c:pt idx="38">
                  <c:v>44082</c:v>
                </c:pt>
                <c:pt idx="39">
                  <c:v>44083</c:v>
                </c:pt>
                <c:pt idx="40">
                  <c:v>44084</c:v>
                </c:pt>
                <c:pt idx="41">
                  <c:v>44085</c:v>
                </c:pt>
                <c:pt idx="42">
                  <c:v>44086</c:v>
                </c:pt>
                <c:pt idx="43">
                  <c:v>44087</c:v>
                </c:pt>
                <c:pt idx="44">
                  <c:v>44088</c:v>
                </c:pt>
                <c:pt idx="45">
                  <c:v>44089</c:v>
                </c:pt>
                <c:pt idx="46">
                  <c:v>44090</c:v>
                </c:pt>
                <c:pt idx="47">
                  <c:v>44091</c:v>
                </c:pt>
                <c:pt idx="48">
                  <c:v>44092</c:v>
                </c:pt>
                <c:pt idx="49">
                  <c:v>44093</c:v>
                </c:pt>
                <c:pt idx="50">
                  <c:v>44094</c:v>
                </c:pt>
                <c:pt idx="51">
                  <c:v>44095</c:v>
                </c:pt>
                <c:pt idx="52">
                  <c:v>44096</c:v>
                </c:pt>
                <c:pt idx="53">
                  <c:v>44097</c:v>
                </c:pt>
                <c:pt idx="54">
                  <c:v>44098</c:v>
                </c:pt>
                <c:pt idx="55">
                  <c:v>44099</c:v>
                </c:pt>
                <c:pt idx="56">
                  <c:v>44100</c:v>
                </c:pt>
                <c:pt idx="57">
                  <c:v>44101</c:v>
                </c:pt>
                <c:pt idx="58">
                  <c:v>44102</c:v>
                </c:pt>
                <c:pt idx="59">
                  <c:v>44103</c:v>
                </c:pt>
                <c:pt idx="60">
                  <c:v>44104</c:v>
                </c:pt>
                <c:pt idx="61">
                  <c:v>44105</c:v>
                </c:pt>
                <c:pt idx="62">
                  <c:v>44106</c:v>
                </c:pt>
                <c:pt idx="63">
                  <c:v>44107</c:v>
                </c:pt>
                <c:pt idx="64">
                  <c:v>44108</c:v>
                </c:pt>
                <c:pt idx="65">
                  <c:v>44109</c:v>
                </c:pt>
                <c:pt idx="66">
                  <c:v>44110</c:v>
                </c:pt>
                <c:pt idx="67">
                  <c:v>44111</c:v>
                </c:pt>
                <c:pt idx="68">
                  <c:v>44112</c:v>
                </c:pt>
                <c:pt idx="69">
                  <c:v>44113</c:v>
                </c:pt>
                <c:pt idx="70">
                  <c:v>44114</c:v>
                </c:pt>
                <c:pt idx="71">
                  <c:v>44115</c:v>
                </c:pt>
                <c:pt idx="72">
                  <c:v>44116</c:v>
                </c:pt>
                <c:pt idx="73">
                  <c:v>44117</c:v>
                </c:pt>
                <c:pt idx="74">
                  <c:v>44118</c:v>
                </c:pt>
                <c:pt idx="75">
                  <c:v>44119</c:v>
                </c:pt>
                <c:pt idx="76">
                  <c:v>44120</c:v>
                </c:pt>
                <c:pt idx="77">
                  <c:v>44121</c:v>
                </c:pt>
                <c:pt idx="78">
                  <c:v>44122</c:v>
                </c:pt>
                <c:pt idx="79">
                  <c:v>44123</c:v>
                </c:pt>
              </c:numCache>
            </c:numRef>
          </c:cat>
          <c:val>
            <c:numRef>
              <c:f>Data!$BC$14:$BC$125</c:f>
              <c:numCache>
                <c:formatCode>0.00</c:formatCode>
                <c:ptCount val="11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28</c:v>
                </c:pt>
                <c:pt idx="34">
                  <c:v>28</c:v>
                </c:pt>
                <c:pt idx="35">
                  <c:v>27</c:v>
                </c:pt>
                <c:pt idx="36">
                  <c:v>27</c:v>
                </c:pt>
                <c:pt idx="37">
                  <c:v>27</c:v>
                </c:pt>
                <c:pt idx="38">
                  <c:v>31</c:v>
                </c:pt>
                <c:pt idx="39">
                  <c:v>36</c:v>
                </c:pt>
                <c:pt idx="40">
                  <c:v>32</c:v>
                </c:pt>
                <c:pt idx="41">
                  <c:v>#N/A</c:v>
                </c:pt>
                <c:pt idx="42">
                  <c:v>#N/A</c:v>
                </c:pt>
                <c:pt idx="43">
                  <c:v>#N/A</c:v>
                </c:pt>
                <c:pt idx="44">
                  <c:v>30</c:v>
                </c:pt>
                <c:pt idx="45">
                  <c:v>41</c:v>
                </c:pt>
                <c:pt idx="46">
                  <c:v>44</c:v>
                </c:pt>
                <c:pt idx="47">
                  <c:v>42</c:v>
                </c:pt>
                <c:pt idx="48">
                  <c:v>52</c:v>
                </c:pt>
                <c:pt idx="49">
                  <c:v>50</c:v>
                </c:pt>
                <c:pt idx="50">
                  <c:v>44</c:v>
                </c:pt>
                <c:pt idx="51">
                  <c:v>40</c:v>
                </c:pt>
                <c:pt idx="52">
                  <c:v>43</c:v>
                </c:pt>
                <c:pt idx="53">
                  <c:v>41</c:v>
                </c:pt>
                <c:pt idx="54">
                  <c:v>38</c:v>
                </c:pt>
                <c:pt idx="55">
                  <c:v>34</c:v>
                </c:pt>
                <c:pt idx="56">
                  <c:v>29</c:v>
                </c:pt>
                <c:pt idx="57">
                  <c:v>29</c:v>
                </c:pt>
                <c:pt idx="58">
                  <c:v>25</c:v>
                </c:pt>
                <c:pt idx="59">
                  <c:v>28</c:v>
                </c:pt>
                <c:pt idx="60">
                  <c:v>#N/A</c:v>
                </c:pt>
                <c:pt idx="61">
                  <c:v>#N/A</c:v>
                </c:pt>
                <c:pt idx="62">
                  <c:v>#N/A</c:v>
                </c:pt>
                <c:pt idx="63">
                  <c:v>#N/A</c:v>
                </c:pt>
                <c:pt idx="64">
                  <c:v>#N/A</c:v>
                </c:pt>
                <c:pt idx="65">
                  <c:v>#N/A</c:v>
                </c:pt>
                <c:pt idx="66">
                  <c:v>#N/A</c:v>
                </c:pt>
                <c:pt idx="67">
                  <c:v>#N/A</c:v>
                </c:pt>
                <c:pt idx="68">
                  <c:v>#N/A</c:v>
                </c:pt>
                <c:pt idx="69">
                  <c:v>#N/A</c:v>
                </c:pt>
                <c:pt idx="70">
                  <c:v>25</c:v>
                </c:pt>
                <c:pt idx="71">
                  <c:v>29</c:v>
                </c:pt>
                <c:pt idx="72">
                  <c:v>30</c:v>
                </c:pt>
                <c:pt idx="73">
                  <c:v>27</c:v>
                </c:pt>
                <c:pt idx="74">
                  <c:v>36</c:v>
                </c:pt>
                <c:pt idx="75">
                  <c:v>46</c:v>
                </c:pt>
                <c:pt idx="76">
                  <c:v>46</c:v>
                </c:pt>
                <c:pt idx="77">
                  <c:v>46</c:v>
                </c:pt>
                <c:pt idx="78">
                  <c:v>48</c:v>
                </c:pt>
                <c:pt idx="79">
                  <c:v>46</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numCache>
            </c:numRef>
          </c:val>
          <c:smooth val="0"/>
          <c:extLst>
            <c:ext xmlns:c16="http://schemas.microsoft.com/office/drawing/2014/chart" uri="{C3380CC4-5D6E-409C-BE32-E72D297353CC}">
              <c16:uniqueId val="{00000005-D977-4791-9F5F-646C284570D0}"/>
            </c:ext>
          </c:extLst>
        </c:ser>
        <c:ser>
          <c:idx val="5"/>
          <c:order val="6"/>
          <c:tx>
            <c:strRef>
              <c:f>Data!$BB$13</c:f>
              <c:strCache>
                <c:ptCount val="1"/>
                <c:pt idx="0">
                  <c:v>Special Cause - Improvement</c:v>
                </c:pt>
              </c:strCache>
            </c:strRef>
          </c:tx>
          <c:spPr>
            <a:ln w="28575" cap="rnd">
              <a:noFill/>
              <a:round/>
            </a:ln>
            <a:effectLst/>
          </c:spPr>
          <c:marker>
            <c:symbol val="circle"/>
            <c:size val="7"/>
            <c:spPr>
              <a:solidFill>
                <a:srgbClr val="00B0F0"/>
              </a:solidFill>
              <a:ln w="9525">
                <a:noFill/>
              </a:ln>
              <a:effectLst/>
            </c:spPr>
          </c:marker>
          <c:cat>
            <c:numRef>
              <c:f>[0]!Xaxis</c:f>
              <c:numCache>
                <c:formatCode>m/d/yyyy</c:formatCode>
                <c:ptCount val="80"/>
                <c:pt idx="0">
                  <c:v>44044</c:v>
                </c:pt>
                <c:pt idx="1">
                  <c:v>44045</c:v>
                </c:pt>
                <c:pt idx="2">
                  <c:v>44046</c:v>
                </c:pt>
                <c:pt idx="3">
                  <c:v>44047</c:v>
                </c:pt>
                <c:pt idx="4">
                  <c:v>44048</c:v>
                </c:pt>
                <c:pt idx="5">
                  <c:v>44049</c:v>
                </c:pt>
                <c:pt idx="6">
                  <c:v>44050</c:v>
                </c:pt>
                <c:pt idx="7">
                  <c:v>44051</c:v>
                </c:pt>
                <c:pt idx="8">
                  <c:v>44052</c:v>
                </c:pt>
                <c:pt idx="9">
                  <c:v>44053</c:v>
                </c:pt>
                <c:pt idx="10">
                  <c:v>44054</c:v>
                </c:pt>
                <c:pt idx="11">
                  <c:v>44055</c:v>
                </c:pt>
                <c:pt idx="12">
                  <c:v>44056</c:v>
                </c:pt>
                <c:pt idx="13">
                  <c:v>44057</c:v>
                </c:pt>
                <c:pt idx="14">
                  <c:v>44058</c:v>
                </c:pt>
                <c:pt idx="15">
                  <c:v>44059</c:v>
                </c:pt>
                <c:pt idx="16">
                  <c:v>44060</c:v>
                </c:pt>
                <c:pt idx="17">
                  <c:v>44061</c:v>
                </c:pt>
                <c:pt idx="18">
                  <c:v>44062</c:v>
                </c:pt>
                <c:pt idx="19">
                  <c:v>44063</c:v>
                </c:pt>
                <c:pt idx="20">
                  <c:v>44064</c:v>
                </c:pt>
                <c:pt idx="21">
                  <c:v>44065</c:v>
                </c:pt>
                <c:pt idx="22">
                  <c:v>44066</c:v>
                </c:pt>
                <c:pt idx="23">
                  <c:v>44067</c:v>
                </c:pt>
                <c:pt idx="24">
                  <c:v>44068</c:v>
                </c:pt>
                <c:pt idx="25">
                  <c:v>44069</c:v>
                </c:pt>
                <c:pt idx="26">
                  <c:v>44070</c:v>
                </c:pt>
                <c:pt idx="27">
                  <c:v>44071</c:v>
                </c:pt>
                <c:pt idx="28">
                  <c:v>44072</c:v>
                </c:pt>
                <c:pt idx="29">
                  <c:v>44073</c:v>
                </c:pt>
                <c:pt idx="30">
                  <c:v>44074</c:v>
                </c:pt>
                <c:pt idx="31">
                  <c:v>44075</c:v>
                </c:pt>
                <c:pt idx="32">
                  <c:v>44076</c:v>
                </c:pt>
                <c:pt idx="33">
                  <c:v>44077</c:v>
                </c:pt>
                <c:pt idx="34">
                  <c:v>44078</c:v>
                </c:pt>
                <c:pt idx="35">
                  <c:v>44079</c:v>
                </c:pt>
                <c:pt idx="36">
                  <c:v>44080</c:v>
                </c:pt>
                <c:pt idx="37">
                  <c:v>44081</c:v>
                </c:pt>
                <c:pt idx="38">
                  <c:v>44082</c:v>
                </c:pt>
                <c:pt idx="39">
                  <c:v>44083</c:v>
                </c:pt>
                <c:pt idx="40">
                  <c:v>44084</c:v>
                </c:pt>
                <c:pt idx="41">
                  <c:v>44085</c:v>
                </c:pt>
                <c:pt idx="42">
                  <c:v>44086</c:v>
                </c:pt>
                <c:pt idx="43">
                  <c:v>44087</c:v>
                </c:pt>
                <c:pt idx="44">
                  <c:v>44088</c:v>
                </c:pt>
                <c:pt idx="45">
                  <c:v>44089</c:v>
                </c:pt>
                <c:pt idx="46">
                  <c:v>44090</c:v>
                </c:pt>
                <c:pt idx="47">
                  <c:v>44091</c:v>
                </c:pt>
                <c:pt idx="48">
                  <c:v>44092</c:v>
                </c:pt>
                <c:pt idx="49">
                  <c:v>44093</c:v>
                </c:pt>
                <c:pt idx="50">
                  <c:v>44094</c:v>
                </c:pt>
                <c:pt idx="51">
                  <c:v>44095</c:v>
                </c:pt>
                <c:pt idx="52">
                  <c:v>44096</c:v>
                </c:pt>
                <c:pt idx="53">
                  <c:v>44097</c:v>
                </c:pt>
                <c:pt idx="54">
                  <c:v>44098</c:v>
                </c:pt>
                <c:pt idx="55">
                  <c:v>44099</c:v>
                </c:pt>
                <c:pt idx="56">
                  <c:v>44100</c:v>
                </c:pt>
                <c:pt idx="57">
                  <c:v>44101</c:v>
                </c:pt>
                <c:pt idx="58">
                  <c:v>44102</c:v>
                </c:pt>
                <c:pt idx="59">
                  <c:v>44103</c:v>
                </c:pt>
                <c:pt idx="60">
                  <c:v>44104</c:v>
                </c:pt>
                <c:pt idx="61">
                  <c:v>44105</c:v>
                </c:pt>
                <c:pt idx="62">
                  <c:v>44106</c:v>
                </c:pt>
                <c:pt idx="63">
                  <c:v>44107</c:v>
                </c:pt>
                <c:pt idx="64">
                  <c:v>44108</c:v>
                </c:pt>
                <c:pt idx="65">
                  <c:v>44109</c:v>
                </c:pt>
                <c:pt idx="66">
                  <c:v>44110</c:v>
                </c:pt>
                <c:pt idx="67">
                  <c:v>44111</c:v>
                </c:pt>
                <c:pt idx="68">
                  <c:v>44112</c:v>
                </c:pt>
                <c:pt idx="69">
                  <c:v>44113</c:v>
                </c:pt>
                <c:pt idx="70">
                  <c:v>44114</c:v>
                </c:pt>
                <c:pt idx="71">
                  <c:v>44115</c:v>
                </c:pt>
                <c:pt idx="72">
                  <c:v>44116</c:v>
                </c:pt>
                <c:pt idx="73">
                  <c:v>44117</c:v>
                </c:pt>
                <c:pt idx="74">
                  <c:v>44118</c:v>
                </c:pt>
                <c:pt idx="75">
                  <c:v>44119</c:v>
                </c:pt>
                <c:pt idx="76">
                  <c:v>44120</c:v>
                </c:pt>
                <c:pt idx="77">
                  <c:v>44121</c:v>
                </c:pt>
                <c:pt idx="78">
                  <c:v>44122</c:v>
                </c:pt>
                <c:pt idx="79">
                  <c:v>44123</c:v>
                </c:pt>
              </c:numCache>
            </c:numRef>
          </c:cat>
          <c:val>
            <c:numRef>
              <c:f>Data!$BB$14:$BB$125</c:f>
              <c:numCache>
                <c:formatCode>0.00</c:formatCode>
                <c:ptCount val="112"/>
                <c:pt idx="0">
                  <c:v>#N/A</c:v>
                </c:pt>
                <c:pt idx="1">
                  <c:v>24</c:v>
                </c:pt>
                <c:pt idx="2">
                  <c:v>15</c:v>
                </c:pt>
                <c:pt idx="3">
                  <c:v>13</c:v>
                </c:pt>
                <c:pt idx="4">
                  <c:v>11</c:v>
                </c:pt>
                <c:pt idx="5">
                  <c:v>12</c:v>
                </c:pt>
                <c:pt idx="6">
                  <c:v>10</c:v>
                </c:pt>
                <c:pt idx="7">
                  <c:v>12</c:v>
                </c:pt>
                <c:pt idx="8">
                  <c:v>12</c:v>
                </c:pt>
                <c:pt idx="9">
                  <c:v>13</c:v>
                </c:pt>
                <c:pt idx="10">
                  <c:v>13</c:v>
                </c:pt>
                <c:pt idx="11">
                  <c:v>14</c:v>
                </c:pt>
                <c:pt idx="12">
                  <c:v>13</c:v>
                </c:pt>
                <c:pt idx="13">
                  <c:v>14</c:v>
                </c:pt>
                <c:pt idx="14">
                  <c:v>14</c:v>
                </c:pt>
                <c:pt idx="15">
                  <c:v>13</c:v>
                </c:pt>
                <c:pt idx="16">
                  <c:v>12</c:v>
                </c:pt>
                <c:pt idx="17">
                  <c:v>13</c:v>
                </c:pt>
                <c:pt idx="18">
                  <c:v>14</c:v>
                </c:pt>
                <c:pt idx="19">
                  <c:v>14</c:v>
                </c:pt>
                <c:pt idx="20">
                  <c:v>12</c:v>
                </c:pt>
                <c:pt idx="21">
                  <c:v>#N/A</c:v>
                </c:pt>
                <c:pt idx="22">
                  <c:v>#N/A</c:v>
                </c:pt>
                <c:pt idx="23">
                  <c:v>11</c:v>
                </c:pt>
                <c:pt idx="24">
                  <c:v>10</c:v>
                </c:pt>
                <c:pt idx="25">
                  <c:v>10</c:v>
                </c:pt>
                <c:pt idx="26">
                  <c:v>11</c:v>
                </c:pt>
                <c:pt idx="27">
                  <c:v>11</c:v>
                </c:pt>
                <c:pt idx="28">
                  <c:v>15</c:v>
                </c:pt>
                <c:pt idx="29">
                  <c:v>15</c:v>
                </c:pt>
                <c:pt idx="30">
                  <c:v>15</c:v>
                </c:pt>
                <c:pt idx="31">
                  <c:v>15</c:v>
                </c:pt>
                <c:pt idx="32">
                  <c:v>19</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41</c:v>
                </c:pt>
                <c:pt idx="54">
                  <c:v>38</c:v>
                </c:pt>
                <c:pt idx="55">
                  <c:v>34</c:v>
                </c:pt>
                <c:pt idx="56">
                  <c:v>29</c:v>
                </c:pt>
                <c:pt idx="57">
                  <c:v>29</c:v>
                </c:pt>
                <c:pt idx="58">
                  <c:v>25</c:v>
                </c:pt>
                <c:pt idx="59">
                  <c:v>#N/A</c:v>
                </c:pt>
                <c:pt idx="60">
                  <c:v>24</c:v>
                </c:pt>
                <c:pt idx="61">
                  <c:v>19</c:v>
                </c:pt>
                <c:pt idx="62">
                  <c:v>19</c:v>
                </c:pt>
                <c:pt idx="63">
                  <c:v>22</c:v>
                </c:pt>
                <c:pt idx="64">
                  <c:v>21</c:v>
                </c:pt>
                <c:pt idx="65">
                  <c:v>16</c:v>
                </c:pt>
                <c:pt idx="66">
                  <c:v>18</c:v>
                </c:pt>
                <c:pt idx="67">
                  <c:v>19</c:v>
                </c:pt>
                <c:pt idx="68">
                  <c:v>19</c:v>
                </c:pt>
                <c:pt idx="69">
                  <c:v>24</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numCache>
            </c:numRef>
          </c:val>
          <c:smooth val="0"/>
          <c:extLst>
            <c:ext xmlns:c16="http://schemas.microsoft.com/office/drawing/2014/chart" uri="{C3380CC4-5D6E-409C-BE32-E72D297353CC}">
              <c16:uniqueId val="{00000006-D977-4791-9F5F-646C284570D0}"/>
            </c:ext>
          </c:extLst>
        </c:ser>
        <c:ser>
          <c:idx val="16"/>
          <c:order val="7"/>
          <c:tx>
            <c:v>Special Cause - Neither</c:v>
          </c:tx>
          <c:spPr>
            <a:ln>
              <a:noFill/>
            </a:ln>
          </c:spPr>
          <c:marker>
            <c:symbol val="circle"/>
            <c:size val="6"/>
            <c:spPr>
              <a:solidFill>
                <a:srgbClr val="CC99FF"/>
              </a:solidFill>
              <a:ln>
                <a:noFill/>
              </a:ln>
            </c:spPr>
          </c:marker>
          <c:cat>
            <c:numRef>
              <c:f>[0]!Xaxis</c:f>
              <c:numCache>
                <c:formatCode>m/d/yyyy</c:formatCode>
                <c:ptCount val="80"/>
                <c:pt idx="0">
                  <c:v>44044</c:v>
                </c:pt>
                <c:pt idx="1">
                  <c:v>44045</c:v>
                </c:pt>
                <c:pt idx="2">
                  <c:v>44046</c:v>
                </c:pt>
                <c:pt idx="3">
                  <c:v>44047</c:v>
                </c:pt>
                <c:pt idx="4">
                  <c:v>44048</c:v>
                </c:pt>
                <c:pt idx="5">
                  <c:v>44049</c:v>
                </c:pt>
                <c:pt idx="6">
                  <c:v>44050</c:v>
                </c:pt>
                <c:pt idx="7">
                  <c:v>44051</c:v>
                </c:pt>
                <c:pt idx="8">
                  <c:v>44052</c:v>
                </c:pt>
                <c:pt idx="9">
                  <c:v>44053</c:v>
                </c:pt>
                <c:pt idx="10">
                  <c:v>44054</c:v>
                </c:pt>
                <c:pt idx="11">
                  <c:v>44055</c:v>
                </c:pt>
                <c:pt idx="12">
                  <c:v>44056</c:v>
                </c:pt>
                <c:pt idx="13">
                  <c:v>44057</c:v>
                </c:pt>
                <c:pt idx="14">
                  <c:v>44058</c:v>
                </c:pt>
                <c:pt idx="15">
                  <c:v>44059</c:v>
                </c:pt>
                <c:pt idx="16">
                  <c:v>44060</c:v>
                </c:pt>
                <c:pt idx="17">
                  <c:v>44061</c:v>
                </c:pt>
                <c:pt idx="18">
                  <c:v>44062</c:v>
                </c:pt>
                <c:pt idx="19">
                  <c:v>44063</c:v>
                </c:pt>
                <c:pt idx="20">
                  <c:v>44064</c:v>
                </c:pt>
                <c:pt idx="21">
                  <c:v>44065</c:v>
                </c:pt>
                <c:pt idx="22">
                  <c:v>44066</c:v>
                </c:pt>
                <c:pt idx="23">
                  <c:v>44067</c:v>
                </c:pt>
                <c:pt idx="24">
                  <c:v>44068</c:v>
                </c:pt>
                <c:pt idx="25">
                  <c:v>44069</c:v>
                </c:pt>
                <c:pt idx="26">
                  <c:v>44070</c:v>
                </c:pt>
                <c:pt idx="27">
                  <c:v>44071</c:v>
                </c:pt>
                <c:pt idx="28">
                  <c:v>44072</c:v>
                </c:pt>
                <c:pt idx="29">
                  <c:v>44073</c:v>
                </c:pt>
                <c:pt idx="30">
                  <c:v>44074</c:v>
                </c:pt>
                <c:pt idx="31">
                  <c:v>44075</c:v>
                </c:pt>
                <c:pt idx="32">
                  <c:v>44076</c:v>
                </c:pt>
                <c:pt idx="33">
                  <c:v>44077</c:v>
                </c:pt>
                <c:pt idx="34">
                  <c:v>44078</c:v>
                </c:pt>
                <c:pt idx="35">
                  <c:v>44079</c:v>
                </c:pt>
                <c:pt idx="36">
                  <c:v>44080</c:v>
                </c:pt>
                <c:pt idx="37">
                  <c:v>44081</c:v>
                </c:pt>
                <c:pt idx="38">
                  <c:v>44082</c:v>
                </c:pt>
                <c:pt idx="39">
                  <c:v>44083</c:v>
                </c:pt>
                <c:pt idx="40">
                  <c:v>44084</c:v>
                </c:pt>
                <c:pt idx="41">
                  <c:v>44085</c:v>
                </c:pt>
                <c:pt idx="42">
                  <c:v>44086</c:v>
                </c:pt>
                <c:pt idx="43">
                  <c:v>44087</c:v>
                </c:pt>
                <c:pt idx="44">
                  <c:v>44088</c:v>
                </c:pt>
                <c:pt idx="45">
                  <c:v>44089</c:v>
                </c:pt>
                <c:pt idx="46">
                  <c:v>44090</c:v>
                </c:pt>
                <c:pt idx="47">
                  <c:v>44091</c:v>
                </c:pt>
                <c:pt idx="48">
                  <c:v>44092</c:v>
                </c:pt>
                <c:pt idx="49">
                  <c:v>44093</c:v>
                </c:pt>
                <c:pt idx="50">
                  <c:v>44094</c:v>
                </c:pt>
                <c:pt idx="51">
                  <c:v>44095</c:v>
                </c:pt>
                <c:pt idx="52">
                  <c:v>44096</c:v>
                </c:pt>
                <c:pt idx="53">
                  <c:v>44097</c:v>
                </c:pt>
                <c:pt idx="54">
                  <c:v>44098</c:v>
                </c:pt>
                <c:pt idx="55">
                  <c:v>44099</c:v>
                </c:pt>
                <c:pt idx="56">
                  <c:v>44100</c:v>
                </c:pt>
                <c:pt idx="57">
                  <c:v>44101</c:v>
                </c:pt>
                <c:pt idx="58">
                  <c:v>44102</c:v>
                </c:pt>
                <c:pt idx="59">
                  <c:v>44103</c:v>
                </c:pt>
                <c:pt idx="60">
                  <c:v>44104</c:v>
                </c:pt>
                <c:pt idx="61">
                  <c:v>44105</c:v>
                </c:pt>
                <c:pt idx="62">
                  <c:v>44106</c:v>
                </c:pt>
                <c:pt idx="63">
                  <c:v>44107</c:v>
                </c:pt>
                <c:pt idx="64">
                  <c:v>44108</c:v>
                </c:pt>
                <c:pt idx="65">
                  <c:v>44109</c:v>
                </c:pt>
                <c:pt idx="66">
                  <c:v>44110</c:v>
                </c:pt>
                <c:pt idx="67">
                  <c:v>44111</c:v>
                </c:pt>
                <c:pt idx="68">
                  <c:v>44112</c:v>
                </c:pt>
                <c:pt idx="69">
                  <c:v>44113</c:v>
                </c:pt>
                <c:pt idx="70">
                  <c:v>44114</c:v>
                </c:pt>
                <c:pt idx="71">
                  <c:v>44115</c:v>
                </c:pt>
                <c:pt idx="72">
                  <c:v>44116</c:v>
                </c:pt>
                <c:pt idx="73">
                  <c:v>44117</c:v>
                </c:pt>
                <c:pt idx="74">
                  <c:v>44118</c:v>
                </c:pt>
                <c:pt idx="75">
                  <c:v>44119</c:v>
                </c:pt>
                <c:pt idx="76">
                  <c:v>44120</c:v>
                </c:pt>
                <c:pt idx="77">
                  <c:v>44121</c:v>
                </c:pt>
                <c:pt idx="78">
                  <c:v>44122</c:v>
                </c:pt>
                <c:pt idx="79">
                  <c:v>44123</c:v>
                </c:pt>
              </c:numCache>
            </c:numRef>
          </c:cat>
          <c:val>
            <c:numRef>
              <c:f>Data!$BD$14:$BD$125</c:f>
              <c:numCache>
                <c:formatCode>0.00</c:formatCode>
                <c:ptCount val="11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numCache>
            </c:numRef>
          </c:val>
          <c:smooth val="0"/>
          <c:extLst>
            <c:ext xmlns:c16="http://schemas.microsoft.com/office/drawing/2014/chart" uri="{C3380CC4-5D6E-409C-BE32-E72D297353CC}">
              <c16:uniqueId val="{00000007-D977-4791-9F5F-646C284570D0}"/>
            </c:ext>
          </c:extLst>
        </c:ser>
        <c:ser>
          <c:idx val="17"/>
          <c:order val="8"/>
          <c:tx>
            <c:strRef>
              <c:f>Data!$BQ$13</c:f>
              <c:strCache>
                <c:ptCount val="1"/>
                <c:pt idx="0">
                  <c:v>SHSC in 'Covid mode'</c:v>
                </c:pt>
              </c:strCache>
            </c:strRef>
          </c:tx>
          <c:spPr>
            <a:ln>
              <a:noFill/>
            </a:ln>
          </c:spPr>
          <c:marker>
            <c:symbol val="none"/>
          </c:marker>
          <c:dLbls>
            <c:dLbl>
              <c:idx val="0"/>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8-D977-4791-9F5F-646C284570D0}"/>
                </c:ext>
              </c:extLst>
            </c:dLbl>
            <c:dLbl>
              <c:idx val="1"/>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9-D977-4791-9F5F-646C284570D0}"/>
                </c:ext>
              </c:extLst>
            </c:dLbl>
            <c:dLbl>
              <c:idx val="2"/>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A-D977-4791-9F5F-646C284570D0}"/>
                </c:ext>
              </c:extLst>
            </c:dLbl>
            <c:dLbl>
              <c:idx val="3"/>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B-D977-4791-9F5F-646C284570D0}"/>
                </c:ext>
              </c:extLst>
            </c:dLbl>
            <c:dLbl>
              <c:idx val="4"/>
              <c:layout>
                <c:manualLayout>
                  <c:x val="-4.176580382720195E-2"/>
                  <c:y val="-0.1473399669466376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C-D977-4791-9F5F-646C284570D0}"/>
                </c:ext>
              </c:extLst>
            </c:dLbl>
            <c:dLbl>
              <c:idx val="5"/>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D-D977-4791-9F5F-646C284570D0}"/>
                </c:ext>
              </c:extLst>
            </c:dLbl>
            <c:dLbl>
              <c:idx val="6"/>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E-D977-4791-9F5F-646C284570D0}"/>
                </c:ext>
              </c:extLst>
            </c:dLbl>
            <c:dLbl>
              <c:idx val="7"/>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F-D977-4791-9F5F-646C284570D0}"/>
                </c:ext>
              </c:extLst>
            </c:dLbl>
            <c:dLbl>
              <c:idx val="8"/>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0-D977-4791-9F5F-646C284570D0}"/>
                </c:ext>
              </c:extLst>
            </c:dLbl>
            <c:dLbl>
              <c:idx val="9"/>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1-D977-4791-9F5F-646C284570D0}"/>
                </c:ext>
              </c:extLst>
            </c:dLbl>
            <c:dLbl>
              <c:idx val="10"/>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2-D977-4791-9F5F-646C284570D0}"/>
                </c:ext>
              </c:extLst>
            </c:dLbl>
            <c:dLbl>
              <c:idx val="11"/>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3-D977-4791-9F5F-646C284570D0}"/>
                </c:ext>
              </c:extLst>
            </c:dLbl>
            <c:dLbl>
              <c:idx val="12"/>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4-D977-4791-9F5F-646C284570D0}"/>
                </c:ext>
              </c:extLst>
            </c:dLbl>
            <c:dLbl>
              <c:idx val="13"/>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5-D977-4791-9F5F-646C284570D0}"/>
                </c:ext>
              </c:extLst>
            </c:dLbl>
            <c:dLbl>
              <c:idx val="14"/>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6-D977-4791-9F5F-646C284570D0}"/>
                </c:ext>
              </c:extLst>
            </c:dLbl>
            <c:dLbl>
              <c:idx val="15"/>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7-D977-4791-9F5F-646C284570D0}"/>
                </c:ext>
              </c:extLst>
            </c:dLbl>
            <c:dLbl>
              <c:idx val="16"/>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8-D977-4791-9F5F-646C284570D0}"/>
                </c:ext>
              </c:extLst>
            </c:dLbl>
            <c:dLbl>
              <c:idx val="17"/>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9-D977-4791-9F5F-646C284570D0}"/>
                </c:ext>
              </c:extLst>
            </c:dLbl>
            <c:dLbl>
              <c:idx val="18"/>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A-D977-4791-9F5F-646C284570D0}"/>
                </c:ext>
              </c:extLst>
            </c:dLbl>
            <c:dLbl>
              <c:idx val="19"/>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B-D977-4791-9F5F-646C284570D0}"/>
                </c:ext>
              </c:extLst>
            </c:dLbl>
            <c:dLbl>
              <c:idx val="20"/>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C-D977-4791-9F5F-646C284570D0}"/>
                </c:ext>
              </c:extLst>
            </c:dLbl>
            <c:dLbl>
              <c:idx val="21"/>
              <c:layout>
                <c:manualLayout>
                  <c:x val="-4.4391597304795881E-2"/>
                  <c:y val="-0.15884707321140698"/>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D-D977-4791-9F5F-646C284570D0}"/>
                </c:ext>
              </c:extLst>
            </c:dLbl>
            <c:dLbl>
              <c:idx val="22"/>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E-D977-4791-9F5F-646C284570D0}"/>
                </c:ext>
              </c:extLst>
            </c:dLbl>
            <c:dLbl>
              <c:idx val="23"/>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F-D977-4791-9F5F-646C284570D0}"/>
                </c:ext>
              </c:extLst>
            </c:dLbl>
            <c:dLbl>
              <c:idx val="24"/>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0-D977-4791-9F5F-646C284570D0}"/>
                </c:ext>
              </c:extLst>
            </c:dLbl>
            <c:dLbl>
              <c:idx val="25"/>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1-D977-4791-9F5F-646C284570D0}"/>
                </c:ext>
              </c:extLst>
            </c:dLbl>
            <c:dLbl>
              <c:idx val="26"/>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2-D977-4791-9F5F-646C284570D0}"/>
                </c:ext>
              </c:extLst>
            </c:dLbl>
            <c:dLbl>
              <c:idx val="27"/>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3-D977-4791-9F5F-646C284570D0}"/>
                </c:ext>
              </c:extLst>
            </c:dLbl>
            <c:dLbl>
              <c:idx val="28"/>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4-D977-4791-9F5F-646C284570D0}"/>
                </c:ext>
              </c:extLst>
            </c:dLbl>
            <c:dLbl>
              <c:idx val="29"/>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5-D977-4791-9F5F-646C284570D0}"/>
                </c:ext>
              </c:extLst>
            </c:dLbl>
            <c:dLbl>
              <c:idx val="30"/>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6-D977-4791-9F5F-646C284570D0}"/>
                </c:ext>
              </c:extLst>
            </c:dLbl>
            <c:dLbl>
              <c:idx val="31"/>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7-D977-4791-9F5F-646C284570D0}"/>
                </c:ext>
              </c:extLst>
            </c:dLbl>
            <c:dLbl>
              <c:idx val="32"/>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8-D977-4791-9F5F-646C284570D0}"/>
                </c:ext>
              </c:extLst>
            </c:dLbl>
            <c:dLbl>
              <c:idx val="33"/>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9-D977-4791-9F5F-646C284570D0}"/>
                </c:ext>
              </c:extLst>
            </c:dLbl>
            <c:dLbl>
              <c:idx val="34"/>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A-D977-4791-9F5F-646C284570D0}"/>
                </c:ext>
              </c:extLst>
            </c:dLbl>
            <c:dLbl>
              <c:idx val="35"/>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B-D977-4791-9F5F-646C284570D0}"/>
                </c:ext>
              </c:extLst>
            </c:dLbl>
            <c:dLbl>
              <c:idx val="36"/>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C-D977-4791-9F5F-646C284570D0}"/>
                </c:ext>
              </c:extLst>
            </c:dLbl>
            <c:dLbl>
              <c:idx val="37"/>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D-D977-4791-9F5F-646C284570D0}"/>
                </c:ext>
              </c:extLst>
            </c:dLbl>
            <c:dLbl>
              <c:idx val="38"/>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E-D977-4791-9F5F-646C284570D0}"/>
                </c:ext>
              </c:extLst>
            </c:dLbl>
            <c:dLbl>
              <c:idx val="39"/>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F-D977-4791-9F5F-646C284570D0}"/>
                </c:ext>
              </c:extLst>
            </c:dLbl>
            <c:dLbl>
              <c:idx val="40"/>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30-D977-4791-9F5F-646C284570D0}"/>
                </c:ext>
              </c:extLst>
            </c:dLbl>
            <c:dLbl>
              <c:idx val="41"/>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31-D977-4791-9F5F-646C284570D0}"/>
                </c:ext>
              </c:extLst>
            </c:dLbl>
            <c:dLbl>
              <c:idx val="42"/>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32-D977-4791-9F5F-646C284570D0}"/>
                </c:ext>
              </c:extLst>
            </c:dLbl>
            <c:dLbl>
              <c:idx val="43"/>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33-D977-4791-9F5F-646C284570D0}"/>
                </c:ext>
              </c:extLst>
            </c:dLbl>
            <c:dLbl>
              <c:idx val="44"/>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34-D977-4791-9F5F-646C284570D0}"/>
                </c:ext>
              </c:extLst>
            </c:dLbl>
            <c:dLbl>
              <c:idx val="45"/>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35-D977-4791-9F5F-646C284570D0}"/>
                </c:ext>
              </c:extLst>
            </c:dLbl>
            <c:dLbl>
              <c:idx val="46"/>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36-D977-4791-9F5F-646C284570D0}"/>
                </c:ext>
              </c:extLst>
            </c:dLbl>
            <c:dLbl>
              <c:idx val="47"/>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37-D977-4791-9F5F-646C284570D0}"/>
                </c:ext>
              </c:extLst>
            </c:dLbl>
            <c:dLbl>
              <c:idx val="48"/>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38-D977-4791-9F5F-646C284570D0}"/>
                </c:ext>
              </c:extLst>
            </c:dLbl>
            <c:dLbl>
              <c:idx val="49"/>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39-D977-4791-9F5F-646C284570D0}"/>
                </c:ext>
              </c:extLst>
            </c:dLbl>
            <c:dLbl>
              <c:idx val="50"/>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3A-D977-4791-9F5F-646C284570D0}"/>
                </c:ext>
              </c:extLst>
            </c:dLbl>
            <c:dLbl>
              <c:idx val="51"/>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3B-D977-4791-9F5F-646C284570D0}"/>
                </c:ext>
              </c:extLst>
            </c:dLbl>
            <c:dLbl>
              <c:idx val="52"/>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3C-D977-4791-9F5F-646C284570D0}"/>
                </c:ext>
              </c:extLst>
            </c:dLbl>
            <c:dLbl>
              <c:idx val="53"/>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3D-D977-4791-9F5F-646C284570D0}"/>
                </c:ext>
              </c:extLst>
            </c:dLbl>
            <c:dLbl>
              <c:idx val="54"/>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3E-D977-4791-9F5F-646C284570D0}"/>
                </c:ext>
              </c:extLst>
            </c:dLbl>
            <c:dLbl>
              <c:idx val="55"/>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3F-D977-4791-9F5F-646C284570D0}"/>
                </c:ext>
              </c:extLst>
            </c:dLbl>
            <c:dLbl>
              <c:idx val="56"/>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40-D977-4791-9F5F-646C284570D0}"/>
                </c:ext>
              </c:extLst>
            </c:dLbl>
            <c:dLbl>
              <c:idx val="57"/>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41-D977-4791-9F5F-646C284570D0}"/>
                </c:ext>
              </c:extLst>
            </c:dLbl>
            <c:dLbl>
              <c:idx val="58"/>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42-D977-4791-9F5F-646C284570D0}"/>
                </c:ext>
              </c:extLst>
            </c:dLbl>
            <c:dLbl>
              <c:idx val="59"/>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43-D977-4791-9F5F-646C284570D0}"/>
                </c:ext>
              </c:extLst>
            </c:dLbl>
            <c:dLbl>
              <c:idx val="60"/>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44-D977-4791-9F5F-646C284570D0}"/>
                </c:ext>
              </c:extLst>
            </c:dLbl>
            <c:dLbl>
              <c:idx val="61"/>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45-D977-4791-9F5F-646C284570D0}"/>
                </c:ext>
              </c:extLst>
            </c:dLbl>
            <c:dLbl>
              <c:idx val="62"/>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46-D977-4791-9F5F-646C284570D0}"/>
                </c:ext>
              </c:extLst>
            </c:dLbl>
            <c:dLbl>
              <c:idx val="63"/>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47-D977-4791-9F5F-646C284570D0}"/>
                </c:ext>
              </c:extLst>
            </c:dLbl>
            <c:dLbl>
              <c:idx val="64"/>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48-D977-4791-9F5F-646C284570D0}"/>
                </c:ext>
              </c:extLst>
            </c:dLbl>
            <c:dLbl>
              <c:idx val="65"/>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49-D977-4791-9F5F-646C284570D0}"/>
                </c:ext>
              </c:extLst>
            </c:dLbl>
            <c:dLbl>
              <c:idx val="66"/>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4A-D977-4791-9F5F-646C284570D0}"/>
                </c:ext>
              </c:extLst>
            </c:dLbl>
            <c:dLbl>
              <c:idx val="67"/>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4B-D977-4791-9F5F-646C284570D0}"/>
                </c:ext>
              </c:extLst>
            </c:dLbl>
            <c:dLbl>
              <c:idx val="68"/>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4C-D977-4791-9F5F-646C284570D0}"/>
                </c:ext>
              </c:extLst>
            </c:dLbl>
            <c:dLbl>
              <c:idx val="69"/>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4D-D977-4791-9F5F-646C284570D0}"/>
                </c:ext>
              </c:extLst>
            </c:dLbl>
            <c:dLbl>
              <c:idx val="70"/>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4E-D977-4791-9F5F-646C284570D0}"/>
                </c:ext>
              </c:extLst>
            </c:dLbl>
            <c:dLbl>
              <c:idx val="71"/>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4F-D977-4791-9F5F-646C284570D0}"/>
                </c:ext>
              </c:extLst>
            </c:dLbl>
            <c:dLbl>
              <c:idx val="72"/>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50-D977-4791-9F5F-646C284570D0}"/>
                </c:ext>
              </c:extLst>
            </c:dLbl>
            <c:dLbl>
              <c:idx val="73"/>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51-D977-4791-9F5F-646C284570D0}"/>
                </c:ext>
              </c:extLst>
            </c:dLbl>
            <c:dLbl>
              <c:idx val="74"/>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52-D977-4791-9F5F-646C284570D0}"/>
                </c:ext>
              </c:extLst>
            </c:dLbl>
            <c:dLbl>
              <c:idx val="75"/>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53-D977-4791-9F5F-646C284570D0}"/>
                </c:ext>
              </c:extLst>
            </c:dLbl>
            <c:dLbl>
              <c:idx val="76"/>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54-D977-4791-9F5F-646C284570D0}"/>
                </c:ext>
              </c:extLst>
            </c:dLbl>
            <c:dLbl>
              <c:idx val="77"/>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55-D977-4791-9F5F-646C284570D0}"/>
                </c:ext>
              </c:extLst>
            </c:dLbl>
            <c:dLbl>
              <c:idx val="78"/>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56-D977-4791-9F5F-646C284570D0}"/>
                </c:ext>
              </c:extLst>
            </c:dLbl>
            <c:dLbl>
              <c:idx val="79"/>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57-D977-4791-9F5F-646C284570D0}"/>
                </c:ext>
              </c:extLst>
            </c:dLbl>
            <c:dLbl>
              <c:idx val="80"/>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58-D977-4791-9F5F-646C284570D0}"/>
                </c:ext>
              </c:extLst>
            </c:dLbl>
            <c:dLbl>
              <c:idx val="81"/>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59-D977-4791-9F5F-646C284570D0}"/>
                </c:ext>
              </c:extLst>
            </c:dLbl>
            <c:dLbl>
              <c:idx val="82"/>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5A-D977-4791-9F5F-646C284570D0}"/>
                </c:ext>
              </c:extLst>
            </c:dLbl>
            <c:dLbl>
              <c:idx val="83"/>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5B-D977-4791-9F5F-646C284570D0}"/>
                </c:ext>
              </c:extLst>
            </c:dLbl>
            <c:dLbl>
              <c:idx val="84"/>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5C-D977-4791-9F5F-646C284570D0}"/>
                </c:ext>
              </c:extLst>
            </c:dLbl>
            <c:dLbl>
              <c:idx val="85"/>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5D-D977-4791-9F5F-646C284570D0}"/>
                </c:ext>
              </c:extLst>
            </c:dLbl>
            <c:dLbl>
              <c:idx val="86"/>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5E-D977-4791-9F5F-646C284570D0}"/>
                </c:ext>
              </c:extLst>
            </c:dLbl>
            <c:dLbl>
              <c:idx val="87"/>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5F-D977-4791-9F5F-646C284570D0}"/>
                </c:ext>
              </c:extLst>
            </c:dLbl>
            <c:dLbl>
              <c:idx val="88"/>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60-D977-4791-9F5F-646C284570D0}"/>
                </c:ext>
              </c:extLst>
            </c:dLbl>
            <c:dLbl>
              <c:idx val="89"/>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61-D977-4791-9F5F-646C284570D0}"/>
                </c:ext>
              </c:extLst>
            </c:dLbl>
            <c:dLbl>
              <c:idx val="90"/>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62-D977-4791-9F5F-646C284570D0}"/>
                </c:ext>
              </c:extLst>
            </c:dLbl>
            <c:dLbl>
              <c:idx val="91"/>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63-D977-4791-9F5F-646C284570D0}"/>
                </c:ext>
              </c:extLst>
            </c:dLbl>
            <c:dLbl>
              <c:idx val="92"/>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64-D977-4791-9F5F-646C284570D0}"/>
                </c:ext>
              </c:extLst>
            </c:dLbl>
            <c:dLbl>
              <c:idx val="93"/>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65-D977-4791-9F5F-646C284570D0}"/>
                </c:ext>
              </c:extLst>
            </c:dLbl>
            <c:dLbl>
              <c:idx val="94"/>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66-D977-4791-9F5F-646C284570D0}"/>
                </c:ext>
              </c:extLst>
            </c:dLbl>
            <c:dLbl>
              <c:idx val="95"/>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67-D977-4791-9F5F-646C284570D0}"/>
                </c:ext>
              </c:extLst>
            </c:dLbl>
            <c:dLbl>
              <c:idx val="96"/>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68-D977-4791-9F5F-646C284570D0}"/>
                </c:ext>
              </c:extLst>
            </c:dLbl>
            <c:dLbl>
              <c:idx val="97"/>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69-D977-4791-9F5F-646C284570D0}"/>
                </c:ext>
              </c:extLst>
            </c:dLbl>
            <c:dLbl>
              <c:idx val="98"/>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6A-D977-4791-9F5F-646C284570D0}"/>
                </c:ext>
              </c:extLst>
            </c:dLbl>
            <c:dLbl>
              <c:idx val="99"/>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6B-D977-4791-9F5F-646C284570D0}"/>
                </c:ext>
              </c:extLst>
            </c:dLbl>
            <c:dLbl>
              <c:idx val="100"/>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6C-D977-4791-9F5F-646C284570D0}"/>
                </c:ext>
              </c:extLst>
            </c:dLbl>
            <c:dLbl>
              <c:idx val="101"/>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6D-D977-4791-9F5F-646C284570D0}"/>
                </c:ext>
              </c:extLst>
            </c:dLbl>
            <c:dLbl>
              <c:idx val="102"/>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6E-D977-4791-9F5F-646C284570D0}"/>
                </c:ext>
              </c:extLst>
            </c:dLbl>
            <c:dLbl>
              <c:idx val="103"/>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6F-D977-4791-9F5F-646C284570D0}"/>
                </c:ext>
              </c:extLst>
            </c:dLbl>
            <c:dLbl>
              <c:idx val="104"/>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70-D977-4791-9F5F-646C284570D0}"/>
                </c:ext>
              </c:extLst>
            </c:dLbl>
            <c:dLbl>
              <c:idx val="105"/>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71-D977-4791-9F5F-646C284570D0}"/>
                </c:ext>
              </c:extLst>
            </c:dLbl>
            <c:dLbl>
              <c:idx val="106"/>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72-D977-4791-9F5F-646C284570D0}"/>
                </c:ext>
              </c:extLst>
            </c:dLbl>
            <c:dLbl>
              <c:idx val="107"/>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73-D977-4791-9F5F-646C284570D0}"/>
                </c:ext>
              </c:extLst>
            </c:dLbl>
            <c:dLbl>
              <c:idx val="108"/>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74-D977-4791-9F5F-646C284570D0}"/>
                </c:ext>
              </c:extLst>
            </c:dLbl>
            <c:dLbl>
              <c:idx val="109"/>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75-D977-4791-9F5F-646C284570D0}"/>
                </c:ext>
              </c:extLst>
            </c:dLbl>
            <c:dLbl>
              <c:idx val="110"/>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76-D977-4791-9F5F-646C284570D0}"/>
                </c:ext>
              </c:extLst>
            </c:dLbl>
            <c:dLbl>
              <c:idx val="111"/>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77-D977-4791-9F5F-646C284570D0}"/>
                </c:ext>
              </c:extLst>
            </c:dLbl>
            <c:spPr>
              <a:solidFill>
                <a:srgbClr val="F3E279"/>
              </a:solidFill>
              <a:ln>
                <a:noFill/>
              </a:ln>
              <a:effectLst/>
            </c:spPr>
            <c:dLblPos val="r"/>
            <c:showLegendKey val="0"/>
            <c:showVal val="0"/>
            <c:showCatName val="0"/>
            <c:showSerName val="1"/>
            <c:showPercent val="0"/>
            <c:showBubbleSize val="0"/>
            <c:showLeaderLines val="0"/>
            <c:extLst>
              <c:ext xmlns:c15="http://schemas.microsoft.com/office/drawing/2012/chart" uri="{CE6537A1-D6FC-4f65-9D91-7224C49458BB}">
                <c15:showLeaderLines val="1"/>
              </c:ext>
            </c:extLst>
          </c:dLbls>
          <c:val>
            <c:numRef>
              <c:f>Data!$BQ$14:$BQ$125</c:f>
              <c:numCache>
                <c:formatCode>0.00</c:formatCode>
                <c:ptCount val="11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numCache>
            </c:numRef>
          </c:val>
          <c:smooth val="0"/>
          <c:extLst>
            <c:ext xmlns:c16="http://schemas.microsoft.com/office/drawing/2014/chart" uri="{C3380CC4-5D6E-409C-BE32-E72D297353CC}">
              <c16:uniqueId val="{00000078-D977-4791-9F5F-646C284570D0}"/>
            </c:ext>
          </c:extLst>
        </c:ser>
        <c:ser>
          <c:idx val="18"/>
          <c:order val="9"/>
          <c:tx>
            <c:strRef>
              <c:f>Data!$BR$13</c:f>
              <c:strCache>
                <c:ptCount val="1"/>
                <c:pt idx="0">
                  <c:v>First SHSC IP Covid cases</c:v>
                </c:pt>
              </c:strCache>
            </c:strRef>
          </c:tx>
          <c:spPr>
            <a:ln>
              <a:noFill/>
            </a:ln>
          </c:spPr>
          <c:marker>
            <c:symbol val="none"/>
          </c:marker>
          <c:dLbls>
            <c:dLbl>
              <c:idx val="13"/>
              <c:layout>
                <c:manualLayout>
                  <c:x val="-2.9791628101462051E-2"/>
                  <c:y val="-0.11190572072419787"/>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79-D977-4791-9F5F-646C284570D0}"/>
                </c:ext>
              </c:extLst>
            </c:dLbl>
            <c:dLbl>
              <c:idx val="22"/>
              <c:layout>
                <c:manualLayout>
                  <c:x val="-9.2425652500928462E-2"/>
                  <c:y val="0.11796607185872848"/>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7A-D977-4791-9F5F-646C284570D0}"/>
                </c:ext>
              </c:extLst>
            </c:dLbl>
            <c:dLbl>
              <c:idx val="24"/>
              <c:layout>
                <c:manualLayout>
                  <c:x val="-2.5113979176994591E-2"/>
                  <c:y val="0.15089827209222947"/>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7B-D977-4791-9F5F-646C284570D0}"/>
                </c:ext>
              </c:extLst>
            </c:dLbl>
            <c:spPr>
              <a:solidFill>
                <a:srgbClr val="F3E279"/>
              </a:solidFill>
              <a:ln>
                <a:noFill/>
              </a:ln>
              <a:effectLst/>
            </c:spPr>
            <c:dLblPos val="b"/>
            <c:showLegendKey val="0"/>
            <c:showVal val="0"/>
            <c:showCatName val="0"/>
            <c:showSerName val="1"/>
            <c:showPercent val="0"/>
            <c:showBubbleSize val="0"/>
            <c:showLeaderLines val="0"/>
            <c:extLst>
              <c:ext xmlns:c15="http://schemas.microsoft.com/office/drawing/2012/chart" uri="{CE6537A1-D6FC-4f65-9D91-7224C49458BB}">
                <c15:showLeaderLines val="1"/>
              </c:ext>
            </c:extLst>
          </c:dLbls>
          <c:val>
            <c:numRef>
              <c:f>Data!$BR$14:$BR$125</c:f>
              <c:numCache>
                <c:formatCode>0.00</c:formatCode>
                <c:ptCount val="11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numCache>
            </c:numRef>
          </c:val>
          <c:smooth val="0"/>
          <c:extLst>
            <c:ext xmlns:c16="http://schemas.microsoft.com/office/drawing/2014/chart" uri="{C3380CC4-5D6E-409C-BE32-E72D297353CC}">
              <c16:uniqueId val="{0000007C-D977-4791-9F5F-646C284570D0}"/>
            </c:ext>
          </c:extLst>
        </c:ser>
        <c:ser>
          <c:idx val="19"/>
          <c:order val="10"/>
          <c:tx>
            <c:strRef>
              <c:f>Data!$BS$13</c:f>
              <c:strCache>
                <c:ptCount val="1"/>
                <c:pt idx="0">
                  <c:v>First UK Covid cases</c:v>
                </c:pt>
              </c:strCache>
            </c:strRef>
          </c:tx>
          <c:spPr>
            <a:ln>
              <a:noFill/>
            </a:ln>
          </c:spPr>
          <c:marker>
            <c:symbol val="none"/>
          </c:marker>
          <c:dLbls>
            <c:dLbl>
              <c:idx val="4"/>
              <c:layout>
                <c:manualLayout>
                  <c:x val="0.10053160682002479"/>
                  <c:y val="-0.2539454312608174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7D-D977-4791-9F5F-646C284570D0}"/>
                </c:ext>
              </c:extLst>
            </c:dLbl>
            <c:dLbl>
              <c:idx val="14"/>
              <c:layout>
                <c:manualLayout>
                  <c:x val="-8.0467759603771352E-2"/>
                  <c:y val="-9.4131598940093014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7E-D977-4791-9F5F-646C284570D0}"/>
                </c:ext>
              </c:extLst>
            </c:dLbl>
            <c:dLbl>
              <c:idx val="32"/>
              <c:layout>
                <c:manualLayout>
                  <c:x val="-3.5710594863490201E-2"/>
                  <c:y val="0.12401986177853876"/>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7F-D977-4791-9F5F-646C284570D0}"/>
                </c:ext>
              </c:extLst>
            </c:dLbl>
            <c:spPr>
              <a:solidFill>
                <a:srgbClr val="F3E279"/>
              </a:solidFill>
              <a:ln>
                <a:noFill/>
              </a:ln>
              <a:effectLst/>
            </c:spPr>
            <c:dLblPos val="ctr"/>
            <c:showLegendKey val="0"/>
            <c:showVal val="0"/>
            <c:showCatName val="0"/>
            <c:showSerName val="1"/>
            <c:showPercent val="0"/>
            <c:showBubbleSize val="0"/>
            <c:showLeaderLines val="0"/>
            <c:extLst>
              <c:ext xmlns:c15="http://schemas.microsoft.com/office/drawing/2012/chart" uri="{CE6537A1-D6FC-4f65-9D91-7224C49458BB}">
                <c15:showLeaderLines val="1"/>
              </c:ext>
            </c:extLst>
          </c:dLbls>
          <c:val>
            <c:numRef>
              <c:f>Data!$BS$14:$BS$125</c:f>
              <c:numCache>
                <c:formatCode>0.00</c:formatCode>
                <c:ptCount val="11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numCache>
            </c:numRef>
          </c:val>
          <c:smooth val="0"/>
          <c:extLst>
            <c:ext xmlns:c16="http://schemas.microsoft.com/office/drawing/2014/chart" uri="{C3380CC4-5D6E-409C-BE32-E72D297353CC}">
              <c16:uniqueId val="{00000080-D977-4791-9F5F-646C284570D0}"/>
            </c:ext>
          </c:extLst>
        </c:ser>
        <c:ser>
          <c:idx val="20"/>
          <c:order val="11"/>
          <c:tx>
            <c:strRef>
              <c:f>Data!$BT$13</c:f>
              <c:strCache>
                <c:ptCount val="1"/>
                <c:pt idx="0">
                  <c:v>Christmas Week - data removed</c:v>
                </c:pt>
              </c:strCache>
            </c:strRef>
          </c:tx>
          <c:spPr>
            <a:ln>
              <a:noFill/>
            </a:ln>
          </c:spPr>
          <c:marker>
            <c:symbol val="none"/>
          </c:marker>
          <c:dLbls>
            <c:dLbl>
              <c:idx val="8"/>
              <c:layout>
                <c:manualLayout>
                  <c:x val="-8.0735490857352391E-2"/>
                  <c:y val="0.14972318893887521"/>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81-D977-4791-9F5F-646C284570D0}"/>
                </c:ext>
              </c:extLst>
            </c:dLbl>
            <c:dLbl>
              <c:idx val="35"/>
              <c:layout>
                <c:manualLayout>
                  <c:x val="5.6158248833567695E-2"/>
                  <c:y val="0.12401986177853874"/>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82-D977-4791-9F5F-646C284570D0}"/>
                </c:ext>
              </c:extLst>
            </c:dLbl>
            <c:spPr>
              <a:solidFill>
                <a:schemeClr val="accent2">
                  <a:lumMod val="40000"/>
                  <a:lumOff val="60000"/>
                </a:schemeClr>
              </a:solidFill>
              <a:ln>
                <a:noFill/>
              </a:ln>
              <a:effectLst/>
            </c:sp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val>
            <c:numRef>
              <c:f>Data!$BT$14:$BT$125</c:f>
              <c:numCache>
                <c:formatCode>0.00</c:formatCode>
                <c:ptCount val="11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numCache>
            </c:numRef>
          </c:val>
          <c:smooth val="0"/>
          <c:extLst>
            <c:ext xmlns:c16="http://schemas.microsoft.com/office/drawing/2014/chart" uri="{C3380CC4-5D6E-409C-BE32-E72D297353CC}">
              <c16:uniqueId val="{00000083-D977-4791-9F5F-646C284570D0}"/>
            </c:ext>
          </c:extLst>
        </c:ser>
        <c:ser>
          <c:idx val="21"/>
          <c:order val="12"/>
          <c:tx>
            <c:strRef>
              <c:f>Data!$BU$13</c:f>
              <c:strCache>
                <c:ptCount val="1"/>
                <c:pt idx="0">
                  <c:v>New Year Week - data removed</c:v>
                </c:pt>
              </c:strCache>
            </c:strRef>
          </c:tx>
          <c:spPr>
            <a:ln>
              <a:noFill/>
            </a:ln>
          </c:spPr>
          <c:marker>
            <c:symbol val="none"/>
          </c:marker>
          <c:dLbls>
            <c:dLbl>
              <c:idx val="11"/>
              <c:layout>
                <c:manualLayout>
                  <c:x val="-9.8196114708603177E-2"/>
                  <c:y val="0.23955710230220034"/>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84-D977-4791-9F5F-646C284570D0}"/>
                </c:ext>
              </c:extLst>
            </c:dLbl>
            <c:dLbl>
              <c:idx val="51"/>
              <c:layout>
                <c:manualLayout>
                  <c:x val="-1.9679429132063383E-2"/>
                  <c:y val="0.4074938315580558"/>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85-D977-4791-9F5F-646C284570D0}"/>
                </c:ext>
              </c:extLst>
            </c:dLbl>
            <c:spPr>
              <a:solidFill>
                <a:schemeClr val="accent2">
                  <a:lumMod val="40000"/>
                  <a:lumOff val="60000"/>
                </a:schemeClr>
              </a:solidFill>
              <a:ln>
                <a:noFill/>
              </a:ln>
              <a:effectLst/>
            </c:sp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val>
            <c:numRef>
              <c:f>Data!$BU$14:$BU$125</c:f>
              <c:numCache>
                <c:formatCode>0.00</c:formatCode>
                <c:ptCount val="11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numCache>
            </c:numRef>
          </c:val>
          <c:smooth val="0"/>
          <c:extLst>
            <c:ext xmlns:c16="http://schemas.microsoft.com/office/drawing/2014/chart" uri="{C3380CC4-5D6E-409C-BE32-E72D297353CC}">
              <c16:uniqueId val="{00000086-D977-4791-9F5F-646C284570D0}"/>
            </c:ext>
          </c:extLst>
        </c:ser>
        <c:ser>
          <c:idx val="7"/>
          <c:order val="13"/>
          <c:tx>
            <c:v>I1</c:v>
          </c:tx>
          <c:spPr>
            <a:ln>
              <a:noFill/>
            </a:ln>
          </c:spPr>
          <c:marker>
            <c:symbol val="circle"/>
            <c:size val="23"/>
            <c:spPr>
              <a:blipFill>
                <a:blip xmlns:r="http://schemas.openxmlformats.org/officeDocument/2006/relationships" r:embed="rId2"/>
                <a:stretch>
                  <a:fillRect l="32000"/>
                </a:stretch>
              </a:blipFill>
              <a:ln>
                <a:noFill/>
              </a:ln>
            </c:spPr>
          </c:marker>
          <c:cat>
            <c:numRef>
              <c:f>[0]!Xaxis</c:f>
              <c:numCache>
                <c:formatCode>m/d/yyyy</c:formatCode>
                <c:ptCount val="80"/>
                <c:pt idx="0">
                  <c:v>44044</c:v>
                </c:pt>
                <c:pt idx="1">
                  <c:v>44045</c:v>
                </c:pt>
                <c:pt idx="2">
                  <c:v>44046</c:v>
                </c:pt>
                <c:pt idx="3">
                  <c:v>44047</c:v>
                </c:pt>
                <c:pt idx="4">
                  <c:v>44048</c:v>
                </c:pt>
                <c:pt idx="5">
                  <c:v>44049</c:v>
                </c:pt>
                <c:pt idx="6">
                  <c:v>44050</c:v>
                </c:pt>
                <c:pt idx="7">
                  <c:v>44051</c:v>
                </c:pt>
                <c:pt idx="8">
                  <c:v>44052</c:v>
                </c:pt>
                <c:pt idx="9">
                  <c:v>44053</c:v>
                </c:pt>
                <c:pt idx="10">
                  <c:v>44054</c:v>
                </c:pt>
                <c:pt idx="11">
                  <c:v>44055</c:v>
                </c:pt>
                <c:pt idx="12">
                  <c:v>44056</c:v>
                </c:pt>
                <c:pt idx="13">
                  <c:v>44057</c:v>
                </c:pt>
                <c:pt idx="14">
                  <c:v>44058</c:v>
                </c:pt>
                <c:pt idx="15">
                  <c:v>44059</c:v>
                </c:pt>
                <c:pt idx="16">
                  <c:v>44060</c:v>
                </c:pt>
                <c:pt idx="17">
                  <c:v>44061</c:v>
                </c:pt>
                <c:pt idx="18">
                  <c:v>44062</c:v>
                </c:pt>
                <c:pt idx="19">
                  <c:v>44063</c:v>
                </c:pt>
                <c:pt idx="20">
                  <c:v>44064</c:v>
                </c:pt>
                <c:pt idx="21">
                  <c:v>44065</c:v>
                </c:pt>
                <c:pt idx="22">
                  <c:v>44066</c:v>
                </c:pt>
                <c:pt idx="23">
                  <c:v>44067</c:v>
                </c:pt>
                <c:pt idx="24">
                  <c:v>44068</c:v>
                </c:pt>
                <c:pt idx="25">
                  <c:v>44069</c:v>
                </c:pt>
                <c:pt idx="26">
                  <c:v>44070</c:v>
                </c:pt>
                <c:pt idx="27">
                  <c:v>44071</c:v>
                </c:pt>
                <c:pt idx="28">
                  <c:v>44072</c:v>
                </c:pt>
                <c:pt idx="29">
                  <c:v>44073</c:v>
                </c:pt>
                <c:pt idx="30">
                  <c:v>44074</c:v>
                </c:pt>
                <c:pt idx="31">
                  <c:v>44075</c:v>
                </c:pt>
                <c:pt idx="32">
                  <c:v>44076</c:v>
                </c:pt>
                <c:pt idx="33">
                  <c:v>44077</c:v>
                </c:pt>
                <c:pt idx="34">
                  <c:v>44078</c:v>
                </c:pt>
                <c:pt idx="35">
                  <c:v>44079</c:v>
                </c:pt>
                <c:pt idx="36">
                  <c:v>44080</c:v>
                </c:pt>
                <c:pt idx="37">
                  <c:v>44081</c:v>
                </c:pt>
                <c:pt idx="38">
                  <c:v>44082</c:v>
                </c:pt>
                <c:pt idx="39">
                  <c:v>44083</c:v>
                </c:pt>
                <c:pt idx="40">
                  <c:v>44084</c:v>
                </c:pt>
                <c:pt idx="41">
                  <c:v>44085</c:v>
                </c:pt>
                <c:pt idx="42">
                  <c:v>44086</c:v>
                </c:pt>
                <c:pt idx="43">
                  <c:v>44087</c:v>
                </c:pt>
                <c:pt idx="44">
                  <c:v>44088</c:v>
                </c:pt>
                <c:pt idx="45">
                  <c:v>44089</c:v>
                </c:pt>
                <c:pt idx="46">
                  <c:v>44090</c:v>
                </c:pt>
                <c:pt idx="47">
                  <c:v>44091</c:v>
                </c:pt>
                <c:pt idx="48">
                  <c:v>44092</c:v>
                </c:pt>
                <c:pt idx="49">
                  <c:v>44093</c:v>
                </c:pt>
                <c:pt idx="50">
                  <c:v>44094</c:v>
                </c:pt>
                <c:pt idx="51">
                  <c:v>44095</c:v>
                </c:pt>
                <c:pt idx="52">
                  <c:v>44096</c:v>
                </c:pt>
                <c:pt idx="53">
                  <c:v>44097</c:v>
                </c:pt>
                <c:pt idx="54">
                  <c:v>44098</c:v>
                </c:pt>
                <c:pt idx="55">
                  <c:v>44099</c:v>
                </c:pt>
                <c:pt idx="56">
                  <c:v>44100</c:v>
                </c:pt>
                <c:pt idx="57">
                  <c:v>44101</c:v>
                </c:pt>
                <c:pt idx="58">
                  <c:v>44102</c:v>
                </c:pt>
                <c:pt idx="59">
                  <c:v>44103</c:v>
                </c:pt>
                <c:pt idx="60">
                  <c:v>44104</c:v>
                </c:pt>
                <c:pt idx="61">
                  <c:v>44105</c:v>
                </c:pt>
                <c:pt idx="62">
                  <c:v>44106</c:v>
                </c:pt>
                <c:pt idx="63">
                  <c:v>44107</c:v>
                </c:pt>
                <c:pt idx="64">
                  <c:v>44108</c:v>
                </c:pt>
                <c:pt idx="65">
                  <c:v>44109</c:v>
                </c:pt>
                <c:pt idx="66">
                  <c:v>44110</c:v>
                </c:pt>
                <c:pt idx="67">
                  <c:v>44111</c:v>
                </c:pt>
                <c:pt idx="68">
                  <c:v>44112</c:v>
                </c:pt>
                <c:pt idx="69">
                  <c:v>44113</c:v>
                </c:pt>
                <c:pt idx="70">
                  <c:v>44114</c:v>
                </c:pt>
                <c:pt idx="71">
                  <c:v>44115</c:v>
                </c:pt>
                <c:pt idx="72">
                  <c:v>44116</c:v>
                </c:pt>
                <c:pt idx="73">
                  <c:v>44117</c:v>
                </c:pt>
                <c:pt idx="74">
                  <c:v>44118</c:v>
                </c:pt>
                <c:pt idx="75">
                  <c:v>44119</c:v>
                </c:pt>
                <c:pt idx="76">
                  <c:v>44120</c:v>
                </c:pt>
                <c:pt idx="77">
                  <c:v>44121</c:v>
                </c:pt>
                <c:pt idx="78">
                  <c:v>44122</c:v>
                </c:pt>
                <c:pt idx="79">
                  <c:v>44123</c:v>
                </c:pt>
              </c:numCache>
            </c:numRef>
          </c:cat>
          <c:val>
            <c:numRef>
              <c:f>Data!$BG$14:$BG$125</c:f>
              <c:numCache>
                <c:formatCode>0.00</c:formatCode>
                <c:ptCount val="11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numCache>
            </c:numRef>
          </c:val>
          <c:smooth val="0"/>
          <c:extLst>
            <c:ext xmlns:c16="http://schemas.microsoft.com/office/drawing/2014/chart" uri="{C3380CC4-5D6E-409C-BE32-E72D297353CC}">
              <c16:uniqueId val="{00000087-D977-4791-9F5F-646C284570D0}"/>
            </c:ext>
          </c:extLst>
        </c:ser>
        <c:ser>
          <c:idx val="8"/>
          <c:order val="14"/>
          <c:tx>
            <c:v>I2</c:v>
          </c:tx>
          <c:spPr>
            <a:ln>
              <a:noFill/>
            </a:ln>
          </c:spPr>
          <c:marker>
            <c:symbol val="circle"/>
            <c:size val="23"/>
            <c:spPr>
              <a:blipFill>
                <a:blip xmlns:r="http://schemas.openxmlformats.org/officeDocument/2006/relationships" r:embed="rId3"/>
                <a:stretch>
                  <a:fillRect l="32000"/>
                </a:stretch>
              </a:blipFill>
              <a:ln>
                <a:noFill/>
              </a:ln>
            </c:spPr>
          </c:marker>
          <c:cat>
            <c:numRef>
              <c:f>[0]!Xaxis</c:f>
              <c:numCache>
                <c:formatCode>m/d/yyyy</c:formatCode>
                <c:ptCount val="80"/>
                <c:pt idx="0">
                  <c:v>44044</c:v>
                </c:pt>
                <c:pt idx="1">
                  <c:v>44045</c:v>
                </c:pt>
                <c:pt idx="2">
                  <c:v>44046</c:v>
                </c:pt>
                <c:pt idx="3">
                  <c:v>44047</c:v>
                </c:pt>
                <c:pt idx="4">
                  <c:v>44048</c:v>
                </c:pt>
                <c:pt idx="5">
                  <c:v>44049</c:v>
                </c:pt>
                <c:pt idx="6">
                  <c:v>44050</c:v>
                </c:pt>
                <c:pt idx="7">
                  <c:v>44051</c:v>
                </c:pt>
                <c:pt idx="8">
                  <c:v>44052</c:v>
                </c:pt>
                <c:pt idx="9">
                  <c:v>44053</c:v>
                </c:pt>
                <c:pt idx="10">
                  <c:v>44054</c:v>
                </c:pt>
                <c:pt idx="11">
                  <c:v>44055</c:v>
                </c:pt>
                <c:pt idx="12">
                  <c:v>44056</c:v>
                </c:pt>
                <c:pt idx="13">
                  <c:v>44057</c:v>
                </c:pt>
                <c:pt idx="14">
                  <c:v>44058</c:v>
                </c:pt>
                <c:pt idx="15">
                  <c:v>44059</c:v>
                </c:pt>
                <c:pt idx="16">
                  <c:v>44060</c:v>
                </c:pt>
                <c:pt idx="17">
                  <c:v>44061</c:v>
                </c:pt>
                <c:pt idx="18">
                  <c:v>44062</c:v>
                </c:pt>
                <c:pt idx="19">
                  <c:v>44063</c:v>
                </c:pt>
                <c:pt idx="20">
                  <c:v>44064</c:v>
                </c:pt>
                <c:pt idx="21">
                  <c:v>44065</c:v>
                </c:pt>
                <c:pt idx="22">
                  <c:v>44066</c:v>
                </c:pt>
                <c:pt idx="23">
                  <c:v>44067</c:v>
                </c:pt>
                <c:pt idx="24">
                  <c:v>44068</c:v>
                </c:pt>
                <c:pt idx="25">
                  <c:v>44069</c:v>
                </c:pt>
                <c:pt idx="26">
                  <c:v>44070</c:v>
                </c:pt>
                <c:pt idx="27">
                  <c:v>44071</c:v>
                </c:pt>
                <c:pt idx="28">
                  <c:v>44072</c:v>
                </c:pt>
                <c:pt idx="29">
                  <c:v>44073</c:v>
                </c:pt>
                <c:pt idx="30">
                  <c:v>44074</c:v>
                </c:pt>
                <c:pt idx="31">
                  <c:v>44075</c:v>
                </c:pt>
                <c:pt idx="32">
                  <c:v>44076</c:v>
                </c:pt>
                <c:pt idx="33">
                  <c:v>44077</c:v>
                </c:pt>
                <c:pt idx="34">
                  <c:v>44078</c:v>
                </c:pt>
                <c:pt idx="35">
                  <c:v>44079</c:v>
                </c:pt>
                <c:pt idx="36">
                  <c:v>44080</c:v>
                </c:pt>
                <c:pt idx="37">
                  <c:v>44081</c:v>
                </c:pt>
                <c:pt idx="38">
                  <c:v>44082</c:v>
                </c:pt>
                <c:pt idx="39">
                  <c:v>44083</c:v>
                </c:pt>
                <c:pt idx="40">
                  <c:v>44084</c:v>
                </c:pt>
                <c:pt idx="41">
                  <c:v>44085</c:v>
                </c:pt>
                <c:pt idx="42">
                  <c:v>44086</c:v>
                </c:pt>
                <c:pt idx="43">
                  <c:v>44087</c:v>
                </c:pt>
                <c:pt idx="44">
                  <c:v>44088</c:v>
                </c:pt>
                <c:pt idx="45">
                  <c:v>44089</c:v>
                </c:pt>
                <c:pt idx="46">
                  <c:v>44090</c:v>
                </c:pt>
                <c:pt idx="47">
                  <c:v>44091</c:v>
                </c:pt>
                <c:pt idx="48">
                  <c:v>44092</c:v>
                </c:pt>
                <c:pt idx="49">
                  <c:v>44093</c:v>
                </c:pt>
                <c:pt idx="50">
                  <c:v>44094</c:v>
                </c:pt>
                <c:pt idx="51">
                  <c:v>44095</c:v>
                </c:pt>
                <c:pt idx="52">
                  <c:v>44096</c:v>
                </c:pt>
                <c:pt idx="53">
                  <c:v>44097</c:v>
                </c:pt>
                <c:pt idx="54">
                  <c:v>44098</c:v>
                </c:pt>
                <c:pt idx="55">
                  <c:v>44099</c:v>
                </c:pt>
                <c:pt idx="56">
                  <c:v>44100</c:v>
                </c:pt>
                <c:pt idx="57">
                  <c:v>44101</c:v>
                </c:pt>
                <c:pt idx="58">
                  <c:v>44102</c:v>
                </c:pt>
                <c:pt idx="59">
                  <c:v>44103</c:v>
                </c:pt>
                <c:pt idx="60">
                  <c:v>44104</c:v>
                </c:pt>
                <c:pt idx="61">
                  <c:v>44105</c:v>
                </c:pt>
                <c:pt idx="62">
                  <c:v>44106</c:v>
                </c:pt>
                <c:pt idx="63">
                  <c:v>44107</c:v>
                </c:pt>
                <c:pt idx="64">
                  <c:v>44108</c:v>
                </c:pt>
                <c:pt idx="65">
                  <c:v>44109</c:v>
                </c:pt>
                <c:pt idx="66">
                  <c:v>44110</c:v>
                </c:pt>
                <c:pt idx="67">
                  <c:v>44111</c:v>
                </c:pt>
                <c:pt idx="68">
                  <c:v>44112</c:v>
                </c:pt>
                <c:pt idx="69">
                  <c:v>44113</c:v>
                </c:pt>
                <c:pt idx="70">
                  <c:v>44114</c:v>
                </c:pt>
                <c:pt idx="71">
                  <c:v>44115</c:v>
                </c:pt>
                <c:pt idx="72">
                  <c:v>44116</c:v>
                </c:pt>
                <c:pt idx="73">
                  <c:v>44117</c:v>
                </c:pt>
                <c:pt idx="74">
                  <c:v>44118</c:v>
                </c:pt>
                <c:pt idx="75">
                  <c:v>44119</c:v>
                </c:pt>
                <c:pt idx="76">
                  <c:v>44120</c:v>
                </c:pt>
                <c:pt idx="77">
                  <c:v>44121</c:v>
                </c:pt>
                <c:pt idx="78">
                  <c:v>44122</c:v>
                </c:pt>
                <c:pt idx="79">
                  <c:v>44123</c:v>
                </c:pt>
              </c:numCache>
            </c:numRef>
          </c:cat>
          <c:val>
            <c:numRef>
              <c:f>Data!$BH$14:$BH$125</c:f>
              <c:numCache>
                <c:formatCode>0.00</c:formatCode>
                <c:ptCount val="11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numCache>
            </c:numRef>
          </c:val>
          <c:smooth val="0"/>
          <c:extLst>
            <c:ext xmlns:c16="http://schemas.microsoft.com/office/drawing/2014/chart" uri="{C3380CC4-5D6E-409C-BE32-E72D297353CC}">
              <c16:uniqueId val="{00000088-D977-4791-9F5F-646C284570D0}"/>
            </c:ext>
          </c:extLst>
        </c:ser>
        <c:ser>
          <c:idx val="9"/>
          <c:order val="15"/>
          <c:tx>
            <c:v>I3</c:v>
          </c:tx>
          <c:spPr>
            <a:ln>
              <a:noFill/>
            </a:ln>
          </c:spPr>
          <c:marker>
            <c:symbol val="circle"/>
            <c:size val="23"/>
            <c:spPr>
              <a:blipFill>
                <a:blip xmlns:r="http://schemas.openxmlformats.org/officeDocument/2006/relationships" r:embed="rId4"/>
                <a:stretch>
                  <a:fillRect l="32000"/>
                </a:stretch>
              </a:blipFill>
              <a:ln>
                <a:noFill/>
              </a:ln>
            </c:spPr>
          </c:marker>
          <c:cat>
            <c:numRef>
              <c:f>[0]!Xaxis</c:f>
              <c:numCache>
                <c:formatCode>m/d/yyyy</c:formatCode>
                <c:ptCount val="80"/>
                <c:pt idx="0">
                  <c:v>44044</c:v>
                </c:pt>
                <c:pt idx="1">
                  <c:v>44045</c:v>
                </c:pt>
                <c:pt idx="2">
                  <c:v>44046</c:v>
                </c:pt>
                <c:pt idx="3">
                  <c:v>44047</c:v>
                </c:pt>
                <c:pt idx="4">
                  <c:v>44048</c:v>
                </c:pt>
                <c:pt idx="5">
                  <c:v>44049</c:v>
                </c:pt>
                <c:pt idx="6">
                  <c:v>44050</c:v>
                </c:pt>
                <c:pt idx="7">
                  <c:v>44051</c:v>
                </c:pt>
                <c:pt idx="8">
                  <c:v>44052</c:v>
                </c:pt>
                <c:pt idx="9">
                  <c:v>44053</c:v>
                </c:pt>
                <c:pt idx="10">
                  <c:v>44054</c:v>
                </c:pt>
                <c:pt idx="11">
                  <c:v>44055</c:v>
                </c:pt>
                <c:pt idx="12">
                  <c:v>44056</c:v>
                </c:pt>
                <c:pt idx="13">
                  <c:v>44057</c:v>
                </c:pt>
                <c:pt idx="14">
                  <c:v>44058</c:v>
                </c:pt>
                <c:pt idx="15">
                  <c:v>44059</c:v>
                </c:pt>
                <c:pt idx="16">
                  <c:v>44060</c:v>
                </c:pt>
                <c:pt idx="17">
                  <c:v>44061</c:v>
                </c:pt>
                <c:pt idx="18">
                  <c:v>44062</c:v>
                </c:pt>
                <c:pt idx="19">
                  <c:v>44063</c:v>
                </c:pt>
                <c:pt idx="20">
                  <c:v>44064</c:v>
                </c:pt>
                <c:pt idx="21">
                  <c:v>44065</c:v>
                </c:pt>
                <c:pt idx="22">
                  <c:v>44066</c:v>
                </c:pt>
                <c:pt idx="23">
                  <c:v>44067</c:v>
                </c:pt>
                <c:pt idx="24">
                  <c:v>44068</c:v>
                </c:pt>
                <c:pt idx="25">
                  <c:v>44069</c:v>
                </c:pt>
                <c:pt idx="26">
                  <c:v>44070</c:v>
                </c:pt>
                <c:pt idx="27">
                  <c:v>44071</c:v>
                </c:pt>
                <c:pt idx="28">
                  <c:v>44072</c:v>
                </c:pt>
                <c:pt idx="29">
                  <c:v>44073</c:v>
                </c:pt>
                <c:pt idx="30">
                  <c:v>44074</c:v>
                </c:pt>
                <c:pt idx="31">
                  <c:v>44075</c:v>
                </c:pt>
                <c:pt idx="32">
                  <c:v>44076</c:v>
                </c:pt>
                <c:pt idx="33">
                  <c:v>44077</c:v>
                </c:pt>
                <c:pt idx="34">
                  <c:v>44078</c:v>
                </c:pt>
                <c:pt idx="35">
                  <c:v>44079</c:v>
                </c:pt>
                <c:pt idx="36">
                  <c:v>44080</c:v>
                </c:pt>
                <c:pt idx="37">
                  <c:v>44081</c:v>
                </c:pt>
                <c:pt idx="38">
                  <c:v>44082</c:v>
                </c:pt>
                <c:pt idx="39">
                  <c:v>44083</c:v>
                </c:pt>
                <c:pt idx="40">
                  <c:v>44084</c:v>
                </c:pt>
                <c:pt idx="41">
                  <c:v>44085</c:v>
                </c:pt>
                <c:pt idx="42">
                  <c:v>44086</c:v>
                </c:pt>
                <c:pt idx="43">
                  <c:v>44087</c:v>
                </c:pt>
                <c:pt idx="44">
                  <c:v>44088</c:v>
                </c:pt>
                <c:pt idx="45">
                  <c:v>44089</c:v>
                </c:pt>
                <c:pt idx="46">
                  <c:v>44090</c:v>
                </c:pt>
                <c:pt idx="47">
                  <c:v>44091</c:v>
                </c:pt>
                <c:pt idx="48">
                  <c:v>44092</c:v>
                </c:pt>
                <c:pt idx="49">
                  <c:v>44093</c:v>
                </c:pt>
                <c:pt idx="50">
                  <c:v>44094</c:v>
                </c:pt>
                <c:pt idx="51">
                  <c:v>44095</c:v>
                </c:pt>
                <c:pt idx="52">
                  <c:v>44096</c:v>
                </c:pt>
                <c:pt idx="53">
                  <c:v>44097</c:v>
                </c:pt>
                <c:pt idx="54">
                  <c:v>44098</c:v>
                </c:pt>
                <c:pt idx="55">
                  <c:v>44099</c:v>
                </c:pt>
                <c:pt idx="56">
                  <c:v>44100</c:v>
                </c:pt>
                <c:pt idx="57">
                  <c:v>44101</c:v>
                </c:pt>
                <c:pt idx="58">
                  <c:v>44102</c:v>
                </c:pt>
                <c:pt idx="59">
                  <c:v>44103</c:v>
                </c:pt>
                <c:pt idx="60">
                  <c:v>44104</c:v>
                </c:pt>
                <c:pt idx="61">
                  <c:v>44105</c:v>
                </c:pt>
                <c:pt idx="62">
                  <c:v>44106</c:v>
                </c:pt>
                <c:pt idx="63">
                  <c:v>44107</c:v>
                </c:pt>
                <c:pt idx="64">
                  <c:v>44108</c:v>
                </c:pt>
                <c:pt idx="65">
                  <c:v>44109</c:v>
                </c:pt>
                <c:pt idx="66">
                  <c:v>44110</c:v>
                </c:pt>
                <c:pt idx="67">
                  <c:v>44111</c:v>
                </c:pt>
                <c:pt idx="68">
                  <c:v>44112</c:v>
                </c:pt>
                <c:pt idx="69">
                  <c:v>44113</c:v>
                </c:pt>
                <c:pt idx="70">
                  <c:v>44114</c:v>
                </c:pt>
                <c:pt idx="71">
                  <c:v>44115</c:v>
                </c:pt>
                <c:pt idx="72">
                  <c:v>44116</c:v>
                </c:pt>
                <c:pt idx="73">
                  <c:v>44117</c:v>
                </c:pt>
                <c:pt idx="74">
                  <c:v>44118</c:v>
                </c:pt>
                <c:pt idx="75">
                  <c:v>44119</c:v>
                </c:pt>
                <c:pt idx="76">
                  <c:v>44120</c:v>
                </c:pt>
                <c:pt idx="77">
                  <c:v>44121</c:v>
                </c:pt>
                <c:pt idx="78">
                  <c:v>44122</c:v>
                </c:pt>
                <c:pt idx="79">
                  <c:v>44123</c:v>
                </c:pt>
              </c:numCache>
            </c:numRef>
          </c:cat>
          <c:val>
            <c:numRef>
              <c:f>Data!$BI$14:$BI$125</c:f>
              <c:numCache>
                <c:formatCode>0.00</c:formatCode>
                <c:ptCount val="11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numCache>
            </c:numRef>
          </c:val>
          <c:smooth val="0"/>
          <c:extLst>
            <c:ext xmlns:c16="http://schemas.microsoft.com/office/drawing/2014/chart" uri="{C3380CC4-5D6E-409C-BE32-E72D297353CC}">
              <c16:uniqueId val="{00000089-D977-4791-9F5F-646C284570D0}"/>
            </c:ext>
          </c:extLst>
        </c:ser>
        <c:ser>
          <c:idx val="10"/>
          <c:order val="16"/>
          <c:tx>
            <c:v>I4</c:v>
          </c:tx>
          <c:spPr>
            <a:ln>
              <a:noFill/>
            </a:ln>
          </c:spPr>
          <c:marker>
            <c:symbol val="circle"/>
            <c:size val="23"/>
            <c:spPr>
              <a:blipFill>
                <a:blip xmlns:r="http://schemas.openxmlformats.org/officeDocument/2006/relationships" r:embed="rId5"/>
                <a:stretch>
                  <a:fillRect l="32000"/>
                </a:stretch>
              </a:blipFill>
              <a:ln>
                <a:noFill/>
              </a:ln>
            </c:spPr>
          </c:marker>
          <c:cat>
            <c:numRef>
              <c:f>[0]!Xaxis</c:f>
              <c:numCache>
                <c:formatCode>m/d/yyyy</c:formatCode>
                <c:ptCount val="80"/>
                <c:pt idx="0">
                  <c:v>44044</c:v>
                </c:pt>
                <c:pt idx="1">
                  <c:v>44045</c:v>
                </c:pt>
                <c:pt idx="2">
                  <c:v>44046</c:v>
                </c:pt>
                <c:pt idx="3">
                  <c:v>44047</c:v>
                </c:pt>
                <c:pt idx="4">
                  <c:v>44048</c:v>
                </c:pt>
                <c:pt idx="5">
                  <c:v>44049</c:v>
                </c:pt>
                <c:pt idx="6">
                  <c:v>44050</c:v>
                </c:pt>
                <c:pt idx="7">
                  <c:v>44051</c:v>
                </c:pt>
                <c:pt idx="8">
                  <c:v>44052</c:v>
                </c:pt>
                <c:pt idx="9">
                  <c:v>44053</c:v>
                </c:pt>
                <c:pt idx="10">
                  <c:v>44054</c:v>
                </c:pt>
                <c:pt idx="11">
                  <c:v>44055</c:v>
                </c:pt>
                <c:pt idx="12">
                  <c:v>44056</c:v>
                </c:pt>
                <c:pt idx="13">
                  <c:v>44057</c:v>
                </c:pt>
                <c:pt idx="14">
                  <c:v>44058</c:v>
                </c:pt>
                <c:pt idx="15">
                  <c:v>44059</c:v>
                </c:pt>
                <c:pt idx="16">
                  <c:v>44060</c:v>
                </c:pt>
                <c:pt idx="17">
                  <c:v>44061</c:v>
                </c:pt>
                <c:pt idx="18">
                  <c:v>44062</c:v>
                </c:pt>
                <c:pt idx="19">
                  <c:v>44063</c:v>
                </c:pt>
                <c:pt idx="20">
                  <c:v>44064</c:v>
                </c:pt>
                <c:pt idx="21">
                  <c:v>44065</c:v>
                </c:pt>
                <c:pt idx="22">
                  <c:v>44066</c:v>
                </c:pt>
                <c:pt idx="23">
                  <c:v>44067</c:v>
                </c:pt>
                <c:pt idx="24">
                  <c:v>44068</c:v>
                </c:pt>
                <c:pt idx="25">
                  <c:v>44069</c:v>
                </c:pt>
                <c:pt idx="26">
                  <c:v>44070</c:v>
                </c:pt>
                <c:pt idx="27">
                  <c:v>44071</c:v>
                </c:pt>
                <c:pt idx="28">
                  <c:v>44072</c:v>
                </c:pt>
                <c:pt idx="29">
                  <c:v>44073</c:v>
                </c:pt>
                <c:pt idx="30">
                  <c:v>44074</c:v>
                </c:pt>
                <c:pt idx="31">
                  <c:v>44075</c:v>
                </c:pt>
                <c:pt idx="32">
                  <c:v>44076</c:v>
                </c:pt>
                <c:pt idx="33">
                  <c:v>44077</c:v>
                </c:pt>
                <c:pt idx="34">
                  <c:v>44078</c:v>
                </c:pt>
                <c:pt idx="35">
                  <c:v>44079</c:v>
                </c:pt>
                <c:pt idx="36">
                  <c:v>44080</c:v>
                </c:pt>
                <c:pt idx="37">
                  <c:v>44081</c:v>
                </c:pt>
                <c:pt idx="38">
                  <c:v>44082</c:v>
                </c:pt>
                <c:pt idx="39">
                  <c:v>44083</c:v>
                </c:pt>
                <c:pt idx="40">
                  <c:v>44084</c:v>
                </c:pt>
                <c:pt idx="41">
                  <c:v>44085</c:v>
                </c:pt>
                <c:pt idx="42">
                  <c:v>44086</c:v>
                </c:pt>
                <c:pt idx="43">
                  <c:v>44087</c:v>
                </c:pt>
                <c:pt idx="44">
                  <c:v>44088</c:v>
                </c:pt>
                <c:pt idx="45">
                  <c:v>44089</c:v>
                </c:pt>
                <c:pt idx="46">
                  <c:v>44090</c:v>
                </c:pt>
                <c:pt idx="47">
                  <c:v>44091</c:v>
                </c:pt>
                <c:pt idx="48">
                  <c:v>44092</c:v>
                </c:pt>
                <c:pt idx="49">
                  <c:v>44093</c:v>
                </c:pt>
                <c:pt idx="50">
                  <c:v>44094</c:v>
                </c:pt>
                <c:pt idx="51">
                  <c:v>44095</c:v>
                </c:pt>
                <c:pt idx="52">
                  <c:v>44096</c:v>
                </c:pt>
                <c:pt idx="53">
                  <c:v>44097</c:v>
                </c:pt>
                <c:pt idx="54">
                  <c:v>44098</c:v>
                </c:pt>
                <c:pt idx="55">
                  <c:v>44099</c:v>
                </c:pt>
                <c:pt idx="56">
                  <c:v>44100</c:v>
                </c:pt>
                <c:pt idx="57">
                  <c:v>44101</c:v>
                </c:pt>
                <c:pt idx="58">
                  <c:v>44102</c:v>
                </c:pt>
                <c:pt idx="59">
                  <c:v>44103</c:v>
                </c:pt>
                <c:pt idx="60">
                  <c:v>44104</c:v>
                </c:pt>
                <c:pt idx="61">
                  <c:v>44105</c:v>
                </c:pt>
                <c:pt idx="62">
                  <c:v>44106</c:v>
                </c:pt>
                <c:pt idx="63">
                  <c:v>44107</c:v>
                </c:pt>
                <c:pt idx="64">
                  <c:v>44108</c:v>
                </c:pt>
                <c:pt idx="65">
                  <c:v>44109</c:v>
                </c:pt>
                <c:pt idx="66">
                  <c:v>44110</c:v>
                </c:pt>
                <c:pt idx="67">
                  <c:v>44111</c:v>
                </c:pt>
                <c:pt idx="68">
                  <c:v>44112</c:v>
                </c:pt>
                <c:pt idx="69">
                  <c:v>44113</c:v>
                </c:pt>
                <c:pt idx="70">
                  <c:v>44114</c:v>
                </c:pt>
                <c:pt idx="71">
                  <c:v>44115</c:v>
                </c:pt>
                <c:pt idx="72">
                  <c:v>44116</c:v>
                </c:pt>
                <c:pt idx="73">
                  <c:v>44117</c:v>
                </c:pt>
                <c:pt idx="74">
                  <c:v>44118</c:v>
                </c:pt>
                <c:pt idx="75">
                  <c:v>44119</c:v>
                </c:pt>
                <c:pt idx="76">
                  <c:v>44120</c:v>
                </c:pt>
                <c:pt idx="77">
                  <c:v>44121</c:v>
                </c:pt>
                <c:pt idx="78">
                  <c:v>44122</c:v>
                </c:pt>
                <c:pt idx="79">
                  <c:v>44123</c:v>
                </c:pt>
              </c:numCache>
            </c:numRef>
          </c:cat>
          <c:val>
            <c:numRef>
              <c:f>Data!$BJ$14:$BJ$125</c:f>
              <c:numCache>
                <c:formatCode>0.00</c:formatCode>
                <c:ptCount val="11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numCache>
            </c:numRef>
          </c:val>
          <c:smooth val="0"/>
          <c:extLst>
            <c:ext xmlns:c16="http://schemas.microsoft.com/office/drawing/2014/chart" uri="{C3380CC4-5D6E-409C-BE32-E72D297353CC}">
              <c16:uniqueId val="{0000008A-D977-4791-9F5F-646C284570D0}"/>
            </c:ext>
          </c:extLst>
        </c:ser>
        <c:ser>
          <c:idx val="11"/>
          <c:order val="17"/>
          <c:tx>
            <c:v>I5</c:v>
          </c:tx>
          <c:spPr>
            <a:ln>
              <a:noFill/>
            </a:ln>
          </c:spPr>
          <c:marker>
            <c:symbol val="circle"/>
            <c:size val="23"/>
            <c:spPr>
              <a:blipFill>
                <a:blip xmlns:r="http://schemas.openxmlformats.org/officeDocument/2006/relationships" r:embed="rId6"/>
                <a:stretch>
                  <a:fillRect l="32000"/>
                </a:stretch>
              </a:blipFill>
              <a:ln>
                <a:noFill/>
              </a:ln>
            </c:spPr>
          </c:marker>
          <c:cat>
            <c:numRef>
              <c:f>[0]!Xaxis</c:f>
              <c:numCache>
                <c:formatCode>m/d/yyyy</c:formatCode>
                <c:ptCount val="80"/>
                <c:pt idx="0">
                  <c:v>44044</c:v>
                </c:pt>
                <c:pt idx="1">
                  <c:v>44045</c:v>
                </c:pt>
                <c:pt idx="2">
                  <c:v>44046</c:v>
                </c:pt>
                <c:pt idx="3">
                  <c:v>44047</c:v>
                </c:pt>
                <c:pt idx="4">
                  <c:v>44048</c:v>
                </c:pt>
                <c:pt idx="5">
                  <c:v>44049</c:v>
                </c:pt>
                <c:pt idx="6">
                  <c:v>44050</c:v>
                </c:pt>
                <c:pt idx="7">
                  <c:v>44051</c:v>
                </c:pt>
                <c:pt idx="8">
                  <c:v>44052</c:v>
                </c:pt>
                <c:pt idx="9">
                  <c:v>44053</c:v>
                </c:pt>
                <c:pt idx="10">
                  <c:v>44054</c:v>
                </c:pt>
                <c:pt idx="11">
                  <c:v>44055</c:v>
                </c:pt>
                <c:pt idx="12">
                  <c:v>44056</c:v>
                </c:pt>
                <c:pt idx="13">
                  <c:v>44057</c:v>
                </c:pt>
                <c:pt idx="14">
                  <c:v>44058</c:v>
                </c:pt>
                <c:pt idx="15">
                  <c:v>44059</c:v>
                </c:pt>
                <c:pt idx="16">
                  <c:v>44060</c:v>
                </c:pt>
                <c:pt idx="17">
                  <c:v>44061</c:v>
                </c:pt>
                <c:pt idx="18">
                  <c:v>44062</c:v>
                </c:pt>
                <c:pt idx="19">
                  <c:v>44063</c:v>
                </c:pt>
                <c:pt idx="20">
                  <c:v>44064</c:v>
                </c:pt>
                <c:pt idx="21">
                  <c:v>44065</c:v>
                </c:pt>
                <c:pt idx="22">
                  <c:v>44066</c:v>
                </c:pt>
                <c:pt idx="23">
                  <c:v>44067</c:v>
                </c:pt>
                <c:pt idx="24">
                  <c:v>44068</c:v>
                </c:pt>
                <c:pt idx="25">
                  <c:v>44069</c:v>
                </c:pt>
                <c:pt idx="26">
                  <c:v>44070</c:v>
                </c:pt>
                <c:pt idx="27">
                  <c:v>44071</c:v>
                </c:pt>
                <c:pt idx="28">
                  <c:v>44072</c:v>
                </c:pt>
                <c:pt idx="29">
                  <c:v>44073</c:v>
                </c:pt>
                <c:pt idx="30">
                  <c:v>44074</c:v>
                </c:pt>
                <c:pt idx="31">
                  <c:v>44075</c:v>
                </c:pt>
                <c:pt idx="32">
                  <c:v>44076</c:v>
                </c:pt>
                <c:pt idx="33">
                  <c:v>44077</c:v>
                </c:pt>
                <c:pt idx="34">
                  <c:v>44078</c:v>
                </c:pt>
                <c:pt idx="35">
                  <c:v>44079</c:v>
                </c:pt>
                <c:pt idx="36">
                  <c:v>44080</c:v>
                </c:pt>
                <c:pt idx="37">
                  <c:v>44081</c:v>
                </c:pt>
                <c:pt idx="38">
                  <c:v>44082</c:v>
                </c:pt>
                <c:pt idx="39">
                  <c:v>44083</c:v>
                </c:pt>
                <c:pt idx="40">
                  <c:v>44084</c:v>
                </c:pt>
                <c:pt idx="41">
                  <c:v>44085</c:v>
                </c:pt>
                <c:pt idx="42">
                  <c:v>44086</c:v>
                </c:pt>
                <c:pt idx="43">
                  <c:v>44087</c:v>
                </c:pt>
                <c:pt idx="44">
                  <c:v>44088</c:v>
                </c:pt>
                <c:pt idx="45">
                  <c:v>44089</c:v>
                </c:pt>
                <c:pt idx="46">
                  <c:v>44090</c:v>
                </c:pt>
                <c:pt idx="47">
                  <c:v>44091</c:v>
                </c:pt>
                <c:pt idx="48">
                  <c:v>44092</c:v>
                </c:pt>
                <c:pt idx="49">
                  <c:v>44093</c:v>
                </c:pt>
                <c:pt idx="50">
                  <c:v>44094</c:v>
                </c:pt>
                <c:pt idx="51">
                  <c:v>44095</c:v>
                </c:pt>
                <c:pt idx="52">
                  <c:v>44096</c:v>
                </c:pt>
                <c:pt idx="53">
                  <c:v>44097</c:v>
                </c:pt>
                <c:pt idx="54">
                  <c:v>44098</c:v>
                </c:pt>
                <c:pt idx="55">
                  <c:v>44099</c:v>
                </c:pt>
                <c:pt idx="56">
                  <c:v>44100</c:v>
                </c:pt>
                <c:pt idx="57">
                  <c:v>44101</c:v>
                </c:pt>
                <c:pt idx="58">
                  <c:v>44102</c:v>
                </c:pt>
                <c:pt idx="59">
                  <c:v>44103</c:v>
                </c:pt>
                <c:pt idx="60">
                  <c:v>44104</c:v>
                </c:pt>
                <c:pt idx="61">
                  <c:v>44105</c:v>
                </c:pt>
                <c:pt idx="62">
                  <c:v>44106</c:v>
                </c:pt>
                <c:pt idx="63">
                  <c:v>44107</c:v>
                </c:pt>
                <c:pt idx="64">
                  <c:v>44108</c:v>
                </c:pt>
                <c:pt idx="65">
                  <c:v>44109</c:v>
                </c:pt>
                <c:pt idx="66">
                  <c:v>44110</c:v>
                </c:pt>
                <c:pt idx="67">
                  <c:v>44111</c:v>
                </c:pt>
                <c:pt idx="68">
                  <c:v>44112</c:v>
                </c:pt>
                <c:pt idx="69">
                  <c:v>44113</c:v>
                </c:pt>
                <c:pt idx="70">
                  <c:v>44114</c:v>
                </c:pt>
                <c:pt idx="71">
                  <c:v>44115</c:v>
                </c:pt>
                <c:pt idx="72">
                  <c:v>44116</c:v>
                </c:pt>
                <c:pt idx="73">
                  <c:v>44117</c:v>
                </c:pt>
                <c:pt idx="74">
                  <c:v>44118</c:v>
                </c:pt>
                <c:pt idx="75">
                  <c:v>44119</c:v>
                </c:pt>
                <c:pt idx="76">
                  <c:v>44120</c:v>
                </c:pt>
                <c:pt idx="77">
                  <c:v>44121</c:v>
                </c:pt>
                <c:pt idx="78">
                  <c:v>44122</c:v>
                </c:pt>
                <c:pt idx="79">
                  <c:v>44123</c:v>
                </c:pt>
              </c:numCache>
            </c:numRef>
          </c:cat>
          <c:val>
            <c:numRef>
              <c:f>Data!$BK$14:$BK$125</c:f>
              <c:numCache>
                <c:formatCode>0.00</c:formatCode>
                <c:ptCount val="11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60</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numCache>
            </c:numRef>
          </c:val>
          <c:smooth val="0"/>
          <c:extLst>
            <c:ext xmlns:c16="http://schemas.microsoft.com/office/drawing/2014/chart" uri="{C3380CC4-5D6E-409C-BE32-E72D297353CC}">
              <c16:uniqueId val="{0000008B-D977-4791-9F5F-646C284570D0}"/>
            </c:ext>
          </c:extLst>
        </c:ser>
        <c:ser>
          <c:idx val="12"/>
          <c:order val="18"/>
          <c:tx>
            <c:v>I6</c:v>
          </c:tx>
          <c:spPr>
            <a:ln>
              <a:noFill/>
            </a:ln>
          </c:spPr>
          <c:marker>
            <c:symbol val="circle"/>
            <c:size val="23"/>
            <c:spPr>
              <a:blipFill>
                <a:blip xmlns:r="http://schemas.openxmlformats.org/officeDocument/2006/relationships" r:embed="rId7"/>
                <a:stretch>
                  <a:fillRect l="32000"/>
                </a:stretch>
              </a:blipFill>
              <a:ln>
                <a:noFill/>
              </a:ln>
            </c:spPr>
          </c:marker>
          <c:cat>
            <c:numRef>
              <c:f>[0]!Xaxis</c:f>
              <c:numCache>
                <c:formatCode>m/d/yyyy</c:formatCode>
                <c:ptCount val="80"/>
                <c:pt idx="0">
                  <c:v>44044</c:v>
                </c:pt>
                <c:pt idx="1">
                  <c:v>44045</c:v>
                </c:pt>
                <c:pt idx="2">
                  <c:v>44046</c:v>
                </c:pt>
                <c:pt idx="3">
                  <c:v>44047</c:v>
                </c:pt>
                <c:pt idx="4">
                  <c:v>44048</c:v>
                </c:pt>
                <c:pt idx="5">
                  <c:v>44049</c:v>
                </c:pt>
                <c:pt idx="6">
                  <c:v>44050</c:v>
                </c:pt>
                <c:pt idx="7">
                  <c:v>44051</c:v>
                </c:pt>
                <c:pt idx="8">
                  <c:v>44052</c:v>
                </c:pt>
                <c:pt idx="9">
                  <c:v>44053</c:v>
                </c:pt>
                <c:pt idx="10">
                  <c:v>44054</c:v>
                </c:pt>
                <c:pt idx="11">
                  <c:v>44055</c:v>
                </c:pt>
                <c:pt idx="12">
                  <c:v>44056</c:v>
                </c:pt>
                <c:pt idx="13">
                  <c:v>44057</c:v>
                </c:pt>
                <c:pt idx="14">
                  <c:v>44058</c:v>
                </c:pt>
                <c:pt idx="15">
                  <c:v>44059</c:v>
                </c:pt>
                <c:pt idx="16">
                  <c:v>44060</c:v>
                </c:pt>
                <c:pt idx="17">
                  <c:v>44061</c:v>
                </c:pt>
                <c:pt idx="18">
                  <c:v>44062</c:v>
                </c:pt>
                <c:pt idx="19">
                  <c:v>44063</c:v>
                </c:pt>
                <c:pt idx="20">
                  <c:v>44064</c:v>
                </c:pt>
                <c:pt idx="21">
                  <c:v>44065</c:v>
                </c:pt>
                <c:pt idx="22">
                  <c:v>44066</c:v>
                </c:pt>
                <c:pt idx="23">
                  <c:v>44067</c:v>
                </c:pt>
                <c:pt idx="24">
                  <c:v>44068</c:v>
                </c:pt>
                <c:pt idx="25">
                  <c:v>44069</c:v>
                </c:pt>
                <c:pt idx="26">
                  <c:v>44070</c:v>
                </c:pt>
                <c:pt idx="27">
                  <c:v>44071</c:v>
                </c:pt>
                <c:pt idx="28">
                  <c:v>44072</c:v>
                </c:pt>
                <c:pt idx="29">
                  <c:v>44073</c:v>
                </c:pt>
                <c:pt idx="30">
                  <c:v>44074</c:v>
                </c:pt>
                <c:pt idx="31">
                  <c:v>44075</c:v>
                </c:pt>
                <c:pt idx="32">
                  <c:v>44076</c:v>
                </c:pt>
                <c:pt idx="33">
                  <c:v>44077</c:v>
                </c:pt>
                <c:pt idx="34">
                  <c:v>44078</c:v>
                </c:pt>
                <c:pt idx="35">
                  <c:v>44079</c:v>
                </c:pt>
                <c:pt idx="36">
                  <c:v>44080</c:v>
                </c:pt>
                <c:pt idx="37">
                  <c:v>44081</c:v>
                </c:pt>
                <c:pt idx="38">
                  <c:v>44082</c:v>
                </c:pt>
                <c:pt idx="39">
                  <c:v>44083</c:v>
                </c:pt>
                <c:pt idx="40">
                  <c:v>44084</c:v>
                </c:pt>
                <c:pt idx="41">
                  <c:v>44085</c:v>
                </c:pt>
                <c:pt idx="42">
                  <c:v>44086</c:v>
                </c:pt>
                <c:pt idx="43">
                  <c:v>44087</c:v>
                </c:pt>
                <c:pt idx="44">
                  <c:v>44088</c:v>
                </c:pt>
                <c:pt idx="45">
                  <c:v>44089</c:v>
                </c:pt>
                <c:pt idx="46">
                  <c:v>44090</c:v>
                </c:pt>
                <c:pt idx="47">
                  <c:v>44091</c:v>
                </c:pt>
                <c:pt idx="48">
                  <c:v>44092</c:v>
                </c:pt>
                <c:pt idx="49">
                  <c:v>44093</c:v>
                </c:pt>
                <c:pt idx="50">
                  <c:v>44094</c:v>
                </c:pt>
                <c:pt idx="51">
                  <c:v>44095</c:v>
                </c:pt>
                <c:pt idx="52">
                  <c:v>44096</c:v>
                </c:pt>
                <c:pt idx="53">
                  <c:v>44097</c:v>
                </c:pt>
                <c:pt idx="54">
                  <c:v>44098</c:v>
                </c:pt>
                <c:pt idx="55">
                  <c:v>44099</c:v>
                </c:pt>
                <c:pt idx="56">
                  <c:v>44100</c:v>
                </c:pt>
                <c:pt idx="57">
                  <c:v>44101</c:v>
                </c:pt>
                <c:pt idx="58">
                  <c:v>44102</c:v>
                </c:pt>
                <c:pt idx="59">
                  <c:v>44103</c:v>
                </c:pt>
                <c:pt idx="60">
                  <c:v>44104</c:v>
                </c:pt>
                <c:pt idx="61">
                  <c:v>44105</c:v>
                </c:pt>
                <c:pt idx="62">
                  <c:v>44106</c:v>
                </c:pt>
                <c:pt idx="63">
                  <c:v>44107</c:v>
                </c:pt>
                <c:pt idx="64">
                  <c:v>44108</c:v>
                </c:pt>
                <c:pt idx="65">
                  <c:v>44109</c:v>
                </c:pt>
                <c:pt idx="66">
                  <c:v>44110</c:v>
                </c:pt>
                <c:pt idx="67">
                  <c:v>44111</c:v>
                </c:pt>
                <c:pt idx="68">
                  <c:v>44112</c:v>
                </c:pt>
                <c:pt idx="69">
                  <c:v>44113</c:v>
                </c:pt>
                <c:pt idx="70">
                  <c:v>44114</c:v>
                </c:pt>
                <c:pt idx="71">
                  <c:v>44115</c:v>
                </c:pt>
                <c:pt idx="72">
                  <c:v>44116</c:v>
                </c:pt>
                <c:pt idx="73">
                  <c:v>44117</c:v>
                </c:pt>
                <c:pt idx="74">
                  <c:v>44118</c:v>
                </c:pt>
                <c:pt idx="75">
                  <c:v>44119</c:v>
                </c:pt>
                <c:pt idx="76">
                  <c:v>44120</c:v>
                </c:pt>
                <c:pt idx="77">
                  <c:v>44121</c:v>
                </c:pt>
                <c:pt idx="78">
                  <c:v>44122</c:v>
                </c:pt>
                <c:pt idx="79">
                  <c:v>44123</c:v>
                </c:pt>
              </c:numCache>
            </c:numRef>
          </c:cat>
          <c:val>
            <c:numRef>
              <c:f>Data!$BL$14:$BL$125</c:f>
              <c:numCache>
                <c:formatCode>0.00</c:formatCode>
                <c:ptCount val="11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numCache>
            </c:numRef>
          </c:val>
          <c:smooth val="0"/>
          <c:extLst>
            <c:ext xmlns:c16="http://schemas.microsoft.com/office/drawing/2014/chart" uri="{C3380CC4-5D6E-409C-BE32-E72D297353CC}">
              <c16:uniqueId val="{0000008C-D977-4791-9F5F-646C284570D0}"/>
            </c:ext>
          </c:extLst>
        </c:ser>
        <c:ser>
          <c:idx val="13"/>
          <c:order val="19"/>
          <c:tx>
            <c:v>I7</c:v>
          </c:tx>
          <c:spPr>
            <a:ln>
              <a:noFill/>
            </a:ln>
          </c:spPr>
          <c:marker>
            <c:symbol val="circle"/>
            <c:size val="23"/>
            <c:spPr>
              <a:blipFill>
                <a:blip xmlns:r="http://schemas.openxmlformats.org/officeDocument/2006/relationships" r:embed="rId8"/>
                <a:stretch>
                  <a:fillRect l="32000"/>
                </a:stretch>
              </a:blipFill>
              <a:ln>
                <a:noFill/>
              </a:ln>
            </c:spPr>
          </c:marker>
          <c:cat>
            <c:numRef>
              <c:f>[0]!Xaxis</c:f>
              <c:numCache>
                <c:formatCode>m/d/yyyy</c:formatCode>
                <c:ptCount val="80"/>
                <c:pt idx="0">
                  <c:v>44044</c:v>
                </c:pt>
                <c:pt idx="1">
                  <c:v>44045</c:v>
                </c:pt>
                <c:pt idx="2">
                  <c:v>44046</c:v>
                </c:pt>
                <c:pt idx="3">
                  <c:v>44047</c:v>
                </c:pt>
                <c:pt idx="4">
                  <c:v>44048</c:v>
                </c:pt>
                <c:pt idx="5">
                  <c:v>44049</c:v>
                </c:pt>
                <c:pt idx="6">
                  <c:v>44050</c:v>
                </c:pt>
                <c:pt idx="7">
                  <c:v>44051</c:v>
                </c:pt>
                <c:pt idx="8">
                  <c:v>44052</c:v>
                </c:pt>
                <c:pt idx="9">
                  <c:v>44053</c:v>
                </c:pt>
                <c:pt idx="10">
                  <c:v>44054</c:v>
                </c:pt>
                <c:pt idx="11">
                  <c:v>44055</c:v>
                </c:pt>
                <c:pt idx="12">
                  <c:v>44056</c:v>
                </c:pt>
                <c:pt idx="13">
                  <c:v>44057</c:v>
                </c:pt>
                <c:pt idx="14">
                  <c:v>44058</c:v>
                </c:pt>
                <c:pt idx="15">
                  <c:v>44059</c:v>
                </c:pt>
                <c:pt idx="16">
                  <c:v>44060</c:v>
                </c:pt>
                <c:pt idx="17">
                  <c:v>44061</c:v>
                </c:pt>
                <c:pt idx="18">
                  <c:v>44062</c:v>
                </c:pt>
                <c:pt idx="19">
                  <c:v>44063</c:v>
                </c:pt>
                <c:pt idx="20">
                  <c:v>44064</c:v>
                </c:pt>
                <c:pt idx="21">
                  <c:v>44065</c:v>
                </c:pt>
                <c:pt idx="22">
                  <c:v>44066</c:v>
                </c:pt>
                <c:pt idx="23">
                  <c:v>44067</c:v>
                </c:pt>
                <c:pt idx="24">
                  <c:v>44068</c:v>
                </c:pt>
                <c:pt idx="25">
                  <c:v>44069</c:v>
                </c:pt>
                <c:pt idx="26">
                  <c:v>44070</c:v>
                </c:pt>
                <c:pt idx="27">
                  <c:v>44071</c:v>
                </c:pt>
                <c:pt idx="28">
                  <c:v>44072</c:v>
                </c:pt>
                <c:pt idx="29">
                  <c:v>44073</c:v>
                </c:pt>
                <c:pt idx="30">
                  <c:v>44074</c:v>
                </c:pt>
                <c:pt idx="31">
                  <c:v>44075</c:v>
                </c:pt>
                <c:pt idx="32">
                  <c:v>44076</c:v>
                </c:pt>
                <c:pt idx="33">
                  <c:v>44077</c:v>
                </c:pt>
                <c:pt idx="34">
                  <c:v>44078</c:v>
                </c:pt>
                <c:pt idx="35">
                  <c:v>44079</c:v>
                </c:pt>
                <c:pt idx="36">
                  <c:v>44080</c:v>
                </c:pt>
                <c:pt idx="37">
                  <c:v>44081</c:v>
                </c:pt>
                <c:pt idx="38">
                  <c:v>44082</c:v>
                </c:pt>
                <c:pt idx="39">
                  <c:v>44083</c:v>
                </c:pt>
                <c:pt idx="40">
                  <c:v>44084</c:v>
                </c:pt>
                <c:pt idx="41">
                  <c:v>44085</c:v>
                </c:pt>
                <c:pt idx="42">
                  <c:v>44086</c:v>
                </c:pt>
                <c:pt idx="43">
                  <c:v>44087</c:v>
                </c:pt>
                <c:pt idx="44">
                  <c:v>44088</c:v>
                </c:pt>
                <c:pt idx="45">
                  <c:v>44089</c:v>
                </c:pt>
                <c:pt idx="46">
                  <c:v>44090</c:v>
                </c:pt>
                <c:pt idx="47">
                  <c:v>44091</c:v>
                </c:pt>
                <c:pt idx="48">
                  <c:v>44092</c:v>
                </c:pt>
                <c:pt idx="49">
                  <c:v>44093</c:v>
                </c:pt>
                <c:pt idx="50">
                  <c:v>44094</c:v>
                </c:pt>
                <c:pt idx="51">
                  <c:v>44095</c:v>
                </c:pt>
                <c:pt idx="52">
                  <c:v>44096</c:v>
                </c:pt>
                <c:pt idx="53">
                  <c:v>44097</c:v>
                </c:pt>
                <c:pt idx="54">
                  <c:v>44098</c:v>
                </c:pt>
                <c:pt idx="55">
                  <c:v>44099</c:v>
                </c:pt>
                <c:pt idx="56">
                  <c:v>44100</c:v>
                </c:pt>
                <c:pt idx="57">
                  <c:v>44101</c:v>
                </c:pt>
                <c:pt idx="58">
                  <c:v>44102</c:v>
                </c:pt>
                <c:pt idx="59">
                  <c:v>44103</c:v>
                </c:pt>
                <c:pt idx="60">
                  <c:v>44104</c:v>
                </c:pt>
                <c:pt idx="61">
                  <c:v>44105</c:v>
                </c:pt>
                <c:pt idx="62">
                  <c:v>44106</c:v>
                </c:pt>
                <c:pt idx="63">
                  <c:v>44107</c:v>
                </c:pt>
                <c:pt idx="64">
                  <c:v>44108</c:v>
                </c:pt>
                <c:pt idx="65">
                  <c:v>44109</c:v>
                </c:pt>
                <c:pt idx="66">
                  <c:v>44110</c:v>
                </c:pt>
                <c:pt idx="67">
                  <c:v>44111</c:v>
                </c:pt>
                <c:pt idx="68">
                  <c:v>44112</c:v>
                </c:pt>
                <c:pt idx="69">
                  <c:v>44113</c:v>
                </c:pt>
                <c:pt idx="70">
                  <c:v>44114</c:v>
                </c:pt>
                <c:pt idx="71">
                  <c:v>44115</c:v>
                </c:pt>
                <c:pt idx="72">
                  <c:v>44116</c:v>
                </c:pt>
                <c:pt idx="73">
                  <c:v>44117</c:v>
                </c:pt>
                <c:pt idx="74">
                  <c:v>44118</c:v>
                </c:pt>
                <c:pt idx="75">
                  <c:v>44119</c:v>
                </c:pt>
                <c:pt idx="76">
                  <c:v>44120</c:v>
                </c:pt>
                <c:pt idx="77">
                  <c:v>44121</c:v>
                </c:pt>
                <c:pt idx="78">
                  <c:v>44122</c:v>
                </c:pt>
                <c:pt idx="79">
                  <c:v>44123</c:v>
                </c:pt>
              </c:numCache>
            </c:numRef>
          </c:cat>
          <c:val>
            <c:numRef>
              <c:f>Data!$BM$14:$BM$125</c:f>
              <c:numCache>
                <c:formatCode>0.00</c:formatCode>
                <c:ptCount val="11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numCache>
            </c:numRef>
          </c:val>
          <c:smooth val="0"/>
          <c:extLst>
            <c:ext xmlns:c16="http://schemas.microsoft.com/office/drawing/2014/chart" uri="{C3380CC4-5D6E-409C-BE32-E72D297353CC}">
              <c16:uniqueId val="{0000008D-D977-4791-9F5F-646C284570D0}"/>
            </c:ext>
          </c:extLst>
        </c:ser>
        <c:ser>
          <c:idx val="14"/>
          <c:order val="20"/>
          <c:tx>
            <c:v>I8</c:v>
          </c:tx>
          <c:spPr>
            <a:ln>
              <a:noFill/>
            </a:ln>
          </c:spPr>
          <c:marker>
            <c:symbol val="circle"/>
            <c:size val="23"/>
            <c:spPr>
              <a:blipFill>
                <a:blip xmlns:r="http://schemas.openxmlformats.org/officeDocument/2006/relationships" r:embed="rId9"/>
                <a:stretch>
                  <a:fillRect l="32000"/>
                </a:stretch>
              </a:blipFill>
              <a:ln>
                <a:noFill/>
              </a:ln>
            </c:spPr>
          </c:marker>
          <c:cat>
            <c:numRef>
              <c:f>[0]!Xaxis</c:f>
              <c:numCache>
                <c:formatCode>m/d/yyyy</c:formatCode>
                <c:ptCount val="80"/>
                <c:pt idx="0">
                  <c:v>44044</c:v>
                </c:pt>
                <c:pt idx="1">
                  <c:v>44045</c:v>
                </c:pt>
                <c:pt idx="2">
                  <c:v>44046</c:v>
                </c:pt>
                <c:pt idx="3">
                  <c:v>44047</c:v>
                </c:pt>
                <c:pt idx="4">
                  <c:v>44048</c:v>
                </c:pt>
                <c:pt idx="5">
                  <c:v>44049</c:v>
                </c:pt>
                <c:pt idx="6">
                  <c:v>44050</c:v>
                </c:pt>
                <c:pt idx="7">
                  <c:v>44051</c:v>
                </c:pt>
                <c:pt idx="8">
                  <c:v>44052</c:v>
                </c:pt>
                <c:pt idx="9">
                  <c:v>44053</c:v>
                </c:pt>
                <c:pt idx="10">
                  <c:v>44054</c:v>
                </c:pt>
                <c:pt idx="11">
                  <c:v>44055</c:v>
                </c:pt>
                <c:pt idx="12">
                  <c:v>44056</c:v>
                </c:pt>
                <c:pt idx="13">
                  <c:v>44057</c:v>
                </c:pt>
                <c:pt idx="14">
                  <c:v>44058</c:v>
                </c:pt>
                <c:pt idx="15">
                  <c:v>44059</c:v>
                </c:pt>
                <c:pt idx="16">
                  <c:v>44060</c:v>
                </c:pt>
                <c:pt idx="17">
                  <c:v>44061</c:v>
                </c:pt>
                <c:pt idx="18">
                  <c:v>44062</c:v>
                </c:pt>
                <c:pt idx="19">
                  <c:v>44063</c:v>
                </c:pt>
                <c:pt idx="20">
                  <c:v>44064</c:v>
                </c:pt>
                <c:pt idx="21">
                  <c:v>44065</c:v>
                </c:pt>
                <c:pt idx="22">
                  <c:v>44066</c:v>
                </c:pt>
                <c:pt idx="23">
                  <c:v>44067</c:v>
                </c:pt>
                <c:pt idx="24">
                  <c:v>44068</c:v>
                </c:pt>
                <c:pt idx="25">
                  <c:v>44069</c:v>
                </c:pt>
                <c:pt idx="26">
                  <c:v>44070</c:v>
                </c:pt>
                <c:pt idx="27">
                  <c:v>44071</c:v>
                </c:pt>
                <c:pt idx="28">
                  <c:v>44072</c:v>
                </c:pt>
                <c:pt idx="29">
                  <c:v>44073</c:v>
                </c:pt>
                <c:pt idx="30">
                  <c:v>44074</c:v>
                </c:pt>
                <c:pt idx="31">
                  <c:v>44075</c:v>
                </c:pt>
                <c:pt idx="32">
                  <c:v>44076</c:v>
                </c:pt>
                <c:pt idx="33">
                  <c:v>44077</c:v>
                </c:pt>
                <c:pt idx="34">
                  <c:v>44078</c:v>
                </c:pt>
                <c:pt idx="35">
                  <c:v>44079</c:v>
                </c:pt>
                <c:pt idx="36">
                  <c:v>44080</c:v>
                </c:pt>
                <c:pt idx="37">
                  <c:v>44081</c:v>
                </c:pt>
                <c:pt idx="38">
                  <c:v>44082</c:v>
                </c:pt>
                <c:pt idx="39">
                  <c:v>44083</c:v>
                </c:pt>
                <c:pt idx="40">
                  <c:v>44084</c:v>
                </c:pt>
                <c:pt idx="41">
                  <c:v>44085</c:v>
                </c:pt>
                <c:pt idx="42">
                  <c:v>44086</c:v>
                </c:pt>
                <c:pt idx="43">
                  <c:v>44087</c:v>
                </c:pt>
                <c:pt idx="44">
                  <c:v>44088</c:v>
                </c:pt>
                <c:pt idx="45">
                  <c:v>44089</c:v>
                </c:pt>
                <c:pt idx="46">
                  <c:v>44090</c:v>
                </c:pt>
                <c:pt idx="47">
                  <c:v>44091</c:v>
                </c:pt>
                <c:pt idx="48">
                  <c:v>44092</c:v>
                </c:pt>
                <c:pt idx="49">
                  <c:v>44093</c:v>
                </c:pt>
                <c:pt idx="50">
                  <c:v>44094</c:v>
                </c:pt>
                <c:pt idx="51">
                  <c:v>44095</c:v>
                </c:pt>
                <c:pt idx="52">
                  <c:v>44096</c:v>
                </c:pt>
                <c:pt idx="53">
                  <c:v>44097</c:v>
                </c:pt>
                <c:pt idx="54">
                  <c:v>44098</c:v>
                </c:pt>
                <c:pt idx="55">
                  <c:v>44099</c:v>
                </c:pt>
                <c:pt idx="56">
                  <c:v>44100</c:v>
                </c:pt>
                <c:pt idx="57">
                  <c:v>44101</c:v>
                </c:pt>
                <c:pt idx="58">
                  <c:v>44102</c:v>
                </c:pt>
                <c:pt idx="59">
                  <c:v>44103</c:v>
                </c:pt>
                <c:pt idx="60">
                  <c:v>44104</c:v>
                </c:pt>
                <c:pt idx="61">
                  <c:v>44105</c:v>
                </c:pt>
                <c:pt idx="62">
                  <c:v>44106</c:v>
                </c:pt>
                <c:pt idx="63">
                  <c:v>44107</c:v>
                </c:pt>
                <c:pt idx="64">
                  <c:v>44108</c:v>
                </c:pt>
                <c:pt idx="65">
                  <c:v>44109</c:v>
                </c:pt>
                <c:pt idx="66">
                  <c:v>44110</c:v>
                </c:pt>
                <c:pt idx="67">
                  <c:v>44111</c:v>
                </c:pt>
                <c:pt idx="68">
                  <c:v>44112</c:v>
                </c:pt>
                <c:pt idx="69">
                  <c:v>44113</c:v>
                </c:pt>
                <c:pt idx="70">
                  <c:v>44114</c:v>
                </c:pt>
                <c:pt idx="71">
                  <c:v>44115</c:v>
                </c:pt>
                <c:pt idx="72">
                  <c:v>44116</c:v>
                </c:pt>
                <c:pt idx="73">
                  <c:v>44117</c:v>
                </c:pt>
                <c:pt idx="74">
                  <c:v>44118</c:v>
                </c:pt>
                <c:pt idx="75">
                  <c:v>44119</c:v>
                </c:pt>
                <c:pt idx="76">
                  <c:v>44120</c:v>
                </c:pt>
                <c:pt idx="77">
                  <c:v>44121</c:v>
                </c:pt>
                <c:pt idx="78">
                  <c:v>44122</c:v>
                </c:pt>
                <c:pt idx="79">
                  <c:v>44123</c:v>
                </c:pt>
              </c:numCache>
            </c:numRef>
          </c:cat>
          <c:val>
            <c:numRef>
              <c:f>Data!$BN$14:$BN$125</c:f>
              <c:numCache>
                <c:formatCode>0.00%</c:formatCode>
                <c:ptCount val="11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numCache>
            </c:numRef>
          </c:val>
          <c:smooth val="0"/>
          <c:extLst>
            <c:ext xmlns:c16="http://schemas.microsoft.com/office/drawing/2014/chart" uri="{C3380CC4-5D6E-409C-BE32-E72D297353CC}">
              <c16:uniqueId val="{0000008E-D977-4791-9F5F-646C284570D0}"/>
            </c:ext>
          </c:extLst>
        </c:ser>
        <c:ser>
          <c:idx val="15"/>
          <c:order val="21"/>
          <c:tx>
            <c:v>I9</c:v>
          </c:tx>
          <c:spPr>
            <a:ln>
              <a:noFill/>
            </a:ln>
          </c:spPr>
          <c:marker>
            <c:symbol val="square"/>
            <c:size val="23"/>
            <c:spPr>
              <a:blipFill>
                <a:blip xmlns:r="http://schemas.openxmlformats.org/officeDocument/2006/relationships" r:embed="rId10"/>
                <a:stretch>
                  <a:fillRect/>
                </a:stretch>
              </a:blipFill>
            </c:spPr>
          </c:marker>
          <c:dPt>
            <c:idx val="23"/>
            <c:marker>
              <c:spPr>
                <a:blipFill>
                  <a:blip xmlns:r="http://schemas.openxmlformats.org/officeDocument/2006/relationships" r:embed="rId10"/>
                  <a:stretch>
                    <a:fillRect/>
                  </a:stretch>
                </a:blipFill>
                <a:ln>
                  <a:noFill/>
                </a:ln>
              </c:spPr>
            </c:marker>
            <c:bubble3D val="0"/>
            <c:extLst>
              <c:ext xmlns:c16="http://schemas.microsoft.com/office/drawing/2014/chart" uri="{C3380CC4-5D6E-409C-BE32-E72D297353CC}">
                <c16:uniqueId val="{0000008F-D977-4791-9F5F-646C284570D0}"/>
              </c:ext>
            </c:extLst>
          </c:dPt>
          <c:cat>
            <c:numRef>
              <c:f>[0]!Xaxis</c:f>
              <c:numCache>
                <c:formatCode>m/d/yyyy</c:formatCode>
                <c:ptCount val="80"/>
                <c:pt idx="0">
                  <c:v>44044</c:v>
                </c:pt>
                <c:pt idx="1">
                  <c:v>44045</c:v>
                </c:pt>
                <c:pt idx="2">
                  <c:v>44046</c:v>
                </c:pt>
                <c:pt idx="3">
                  <c:v>44047</c:v>
                </c:pt>
                <c:pt idx="4">
                  <c:v>44048</c:v>
                </c:pt>
                <c:pt idx="5">
                  <c:v>44049</c:v>
                </c:pt>
                <c:pt idx="6">
                  <c:v>44050</c:v>
                </c:pt>
                <c:pt idx="7">
                  <c:v>44051</c:v>
                </c:pt>
                <c:pt idx="8">
                  <c:v>44052</c:v>
                </c:pt>
                <c:pt idx="9">
                  <c:v>44053</c:v>
                </c:pt>
                <c:pt idx="10">
                  <c:v>44054</c:v>
                </c:pt>
                <c:pt idx="11">
                  <c:v>44055</c:v>
                </c:pt>
                <c:pt idx="12">
                  <c:v>44056</c:v>
                </c:pt>
                <c:pt idx="13">
                  <c:v>44057</c:v>
                </c:pt>
                <c:pt idx="14">
                  <c:v>44058</c:v>
                </c:pt>
                <c:pt idx="15">
                  <c:v>44059</c:v>
                </c:pt>
                <c:pt idx="16">
                  <c:v>44060</c:v>
                </c:pt>
                <c:pt idx="17">
                  <c:v>44061</c:v>
                </c:pt>
                <c:pt idx="18">
                  <c:v>44062</c:v>
                </c:pt>
                <c:pt idx="19">
                  <c:v>44063</c:v>
                </c:pt>
                <c:pt idx="20">
                  <c:v>44064</c:v>
                </c:pt>
                <c:pt idx="21">
                  <c:v>44065</c:v>
                </c:pt>
                <c:pt idx="22">
                  <c:v>44066</c:v>
                </c:pt>
                <c:pt idx="23">
                  <c:v>44067</c:v>
                </c:pt>
                <c:pt idx="24">
                  <c:v>44068</c:v>
                </c:pt>
                <c:pt idx="25">
                  <c:v>44069</c:v>
                </c:pt>
                <c:pt idx="26">
                  <c:v>44070</c:v>
                </c:pt>
                <c:pt idx="27">
                  <c:v>44071</c:v>
                </c:pt>
                <c:pt idx="28">
                  <c:v>44072</c:v>
                </c:pt>
                <c:pt idx="29">
                  <c:v>44073</c:v>
                </c:pt>
                <c:pt idx="30">
                  <c:v>44074</c:v>
                </c:pt>
                <c:pt idx="31">
                  <c:v>44075</c:v>
                </c:pt>
                <c:pt idx="32">
                  <c:v>44076</c:v>
                </c:pt>
                <c:pt idx="33">
                  <c:v>44077</c:v>
                </c:pt>
                <c:pt idx="34">
                  <c:v>44078</c:v>
                </c:pt>
                <c:pt idx="35">
                  <c:v>44079</c:v>
                </c:pt>
                <c:pt idx="36">
                  <c:v>44080</c:v>
                </c:pt>
                <c:pt idx="37">
                  <c:v>44081</c:v>
                </c:pt>
                <c:pt idx="38">
                  <c:v>44082</c:v>
                </c:pt>
                <c:pt idx="39">
                  <c:v>44083</c:v>
                </c:pt>
                <c:pt idx="40">
                  <c:v>44084</c:v>
                </c:pt>
                <c:pt idx="41">
                  <c:v>44085</c:v>
                </c:pt>
                <c:pt idx="42">
                  <c:v>44086</c:v>
                </c:pt>
                <c:pt idx="43">
                  <c:v>44087</c:v>
                </c:pt>
                <c:pt idx="44">
                  <c:v>44088</c:v>
                </c:pt>
                <c:pt idx="45">
                  <c:v>44089</c:v>
                </c:pt>
                <c:pt idx="46">
                  <c:v>44090</c:v>
                </c:pt>
                <c:pt idx="47">
                  <c:v>44091</c:v>
                </c:pt>
                <c:pt idx="48">
                  <c:v>44092</c:v>
                </c:pt>
                <c:pt idx="49">
                  <c:v>44093</c:v>
                </c:pt>
                <c:pt idx="50">
                  <c:v>44094</c:v>
                </c:pt>
                <c:pt idx="51">
                  <c:v>44095</c:v>
                </c:pt>
                <c:pt idx="52">
                  <c:v>44096</c:v>
                </c:pt>
                <c:pt idx="53">
                  <c:v>44097</c:v>
                </c:pt>
                <c:pt idx="54">
                  <c:v>44098</c:v>
                </c:pt>
                <c:pt idx="55">
                  <c:v>44099</c:v>
                </c:pt>
                <c:pt idx="56">
                  <c:v>44100</c:v>
                </c:pt>
                <c:pt idx="57">
                  <c:v>44101</c:v>
                </c:pt>
                <c:pt idx="58">
                  <c:v>44102</c:v>
                </c:pt>
                <c:pt idx="59">
                  <c:v>44103</c:v>
                </c:pt>
                <c:pt idx="60">
                  <c:v>44104</c:v>
                </c:pt>
                <c:pt idx="61">
                  <c:v>44105</c:v>
                </c:pt>
                <c:pt idx="62">
                  <c:v>44106</c:v>
                </c:pt>
                <c:pt idx="63">
                  <c:v>44107</c:v>
                </c:pt>
                <c:pt idx="64">
                  <c:v>44108</c:v>
                </c:pt>
                <c:pt idx="65">
                  <c:v>44109</c:v>
                </c:pt>
                <c:pt idx="66">
                  <c:v>44110</c:v>
                </c:pt>
                <c:pt idx="67">
                  <c:v>44111</c:v>
                </c:pt>
                <c:pt idx="68">
                  <c:v>44112</c:v>
                </c:pt>
                <c:pt idx="69">
                  <c:v>44113</c:v>
                </c:pt>
                <c:pt idx="70">
                  <c:v>44114</c:v>
                </c:pt>
                <c:pt idx="71">
                  <c:v>44115</c:v>
                </c:pt>
                <c:pt idx="72">
                  <c:v>44116</c:v>
                </c:pt>
                <c:pt idx="73">
                  <c:v>44117</c:v>
                </c:pt>
                <c:pt idx="74">
                  <c:v>44118</c:v>
                </c:pt>
                <c:pt idx="75">
                  <c:v>44119</c:v>
                </c:pt>
                <c:pt idx="76">
                  <c:v>44120</c:v>
                </c:pt>
                <c:pt idx="77">
                  <c:v>44121</c:v>
                </c:pt>
                <c:pt idx="78">
                  <c:v>44122</c:v>
                </c:pt>
                <c:pt idx="79">
                  <c:v>44123</c:v>
                </c:pt>
              </c:numCache>
            </c:numRef>
          </c:cat>
          <c:val>
            <c:numRef>
              <c:f>Data!$BO$14:$BO$125</c:f>
              <c:numCache>
                <c:formatCode>0.00%</c:formatCode>
                <c:ptCount val="11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numCache>
            </c:numRef>
          </c:val>
          <c:smooth val="0"/>
          <c:extLst>
            <c:ext xmlns:c16="http://schemas.microsoft.com/office/drawing/2014/chart" uri="{C3380CC4-5D6E-409C-BE32-E72D297353CC}">
              <c16:uniqueId val="{00000090-D977-4791-9F5F-646C284570D0}"/>
            </c:ext>
          </c:extLst>
        </c:ser>
        <c:dLbls>
          <c:showLegendKey val="0"/>
          <c:showVal val="0"/>
          <c:showCatName val="0"/>
          <c:showSerName val="0"/>
          <c:showPercent val="0"/>
          <c:showBubbleSize val="0"/>
        </c:dLbls>
        <c:marker val="1"/>
        <c:smooth val="0"/>
        <c:axId val="62445056"/>
        <c:axId val="62446976"/>
      </c:lineChart>
      <c:dateAx>
        <c:axId val="62445056"/>
        <c:scaling>
          <c:orientation val="minMax"/>
        </c:scaling>
        <c:delete val="0"/>
        <c:axPos val="b"/>
        <c:numFmt formatCode="dd\.mm" sourceLinked="0"/>
        <c:majorTickMark val="none"/>
        <c:minorTickMark val="none"/>
        <c:tickLblPos val="nextTo"/>
        <c:spPr>
          <a:noFill/>
          <a:ln w="9525" cap="flat" cmpd="sng" algn="ctr">
            <a:solidFill>
              <a:schemeClr val="tx1">
                <a:lumMod val="15000"/>
                <a:lumOff val="85000"/>
              </a:schemeClr>
            </a:solidFill>
            <a:round/>
          </a:ln>
          <a:effectLst/>
        </c:spPr>
        <c:txPr>
          <a:bodyPr rot="-5400000" vert="horz"/>
          <a:lstStyle/>
          <a:p>
            <a:pPr>
              <a:defRPr sz="1000"/>
            </a:pPr>
            <a:endParaRPr lang="en-US"/>
          </a:p>
        </c:txPr>
        <c:crossAx val="62446976"/>
        <c:crosses val="autoZero"/>
        <c:auto val="0"/>
        <c:lblOffset val="100"/>
        <c:baseTimeUnit val="days"/>
        <c:majorUnit val="1"/>
        <c:majorTimeUnit val="days"/>
      </c:dateAx>
      <c:valAx>
        <c:axId val="62446976"/>
        <c:scaling>
          <c:orientation val="minMax"/>
          <c:max val="60"/>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vert="horz"/>
          <a:lstStyle/>
          <a:p>
            <a:pPr>
              <a:defRPr/>
            </a:pPr>
            <a:endParaRPr lang="en-US"/>
          </a:p>
        </c:txPr>
        <c:crossAx val="62445056"/>
        <c:crosses val="autoZero"/>
        <c:crossBetween val="between"/>
        <c:majorUnit val="5"/>
      </c:valAx>
      <c:spPr>
        <a:noFill/>
        <a:ln>
          <a:noFill/>
        </a:ln>
        <a:effectLst/>
      </c:spPr>
    </c:plotArea>
    <c:legend>
      <c:legendPos val="b"/>
      <c:legendEntry>
        <c:idx val="2"/>
        <c:delete val="1"/>
      </c:legendEntry>
      <c:legendEntry>
        <c:idx val="8"/>
        <c:delete val="1"/>
      </c:legendEntry>
      <c:legendEntry>
        <c:idx val="9"/>
        <c:delete val="1"/>
      </c:legendEntry>
      <c:legendEntry>
        <c:idx val="10"/>
        <c:delete val="1"/>
      </c:legendEntry>
      <c:legendEntry>
        <c:idx val="11"/>
        <c:delete val="1"/>
      </c:legendEntry>
      <c:legendEntry>
        <c:idx val="12"/>
        <c:delete val="1"/>
      </c:legendEntry>
      <c:legendEntry>
        <c:idx val="13"/>
        <c:delete val="1"/>
      </c:legendEntry>
      <c:legendEntry>
        <c:idx val="14"/>
        <c:delete val="1"/>
      </c:legendEntry>
      <c:legendEntry>
        <c:idx val="15"/>
        <c:delete val="1"/>
      </c:legendEntry>
      <c:legendEntry>
        <c:idx val="16"/>
        <c:delete val="1"/>
      </c:legendEntry>
      <c:legendEntry>
        <c:idx val="17"/>
        <c:delete val="1"/>
      </c:legendEntry>
      <c:legendEntry>
        <c:idx val="18"/>
        <c:delete val="1"/>
      </c:legendEntry>
      <c:legendEntry>
        <c:idx val="19"/>
        <c:delete val="1"/>
      </c:legendEntry>
      <c:legendEntry>
        <c:idx val="20"/>
        <c:delete val="1"/>
      </c:legendEntry>
      <c:legendEntry>
        <c:idx val="21"/>
        <c:delete val="1"/>
      </c:legendEntry>
      <c:layout>
        <c:manualLayout>
          <c:xMode val="edge"/>
          <c:yMode val="edge"/>
          <c:x val="4.540417387461021E-2"/>
          <c:y val="0.85662140752682181"/>
          <c:w val="0.92968663102605642"/>
          <c:h val="0.12464631163488799"/>
        </c:manualLayout>
      </c:layout>
      <c:overlay val="0"/>
      <c:spPr>
        <a:noFill/>
        <a:ln>
          <a:noFill/>
        </a:ln>
        <a:effectLst/>
      </c:spPr>
      <c:txPr>
        <a:bodyPr rot="0" vert="horz"/>
        <a:lstStyle/>
        <a:p>
          <a:pPr>
            <a:defRPr sz="1100"/>
          </a:pPr>
          <a:endParaRPr lang="en-US"/>
        </a:p>
      </c:txPr>
    </c:legend>
    <c:plotVisOnly val="1"/>
    <c:dispBlanksAs val="gap"/>
    <c:showDLblsOverMax val="0"/>
  </c:chart>
  <c:spPr>
    <a:solidFill>
      <a:schemeClr val="bg1"/>
    </a:solidFill>
    <a:ln w="9525" cap="flat" cmpd="sng" algn="ctr">
      <a:solidFill>
        <a:schemeClr val="tx1"/>
      </a:solidFill>
      <a:round/>
    </a:ln>
    <a:effectLst/>
  </c:spPr>
  <c:txPr>
    <a:bodyPr rot="0" anchor="t" anchorCtr="1"/>
    <a:lstStyle/>
    <a:p>
      <a:pPr>
        <a:defRPr sz="1200">
          <a:solidFill>
            <a:schemeClr val="tx1"/>
          </a:solidFill>
        </a:defRPr>
      </a:pPr>
      <a:endParaRPr lang="en-US"/>
    </a:p>
  </c:txPr>
  <c:externalData r:id="rId1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strRef>
          <c:f>Chart!$C$10</c:f>
          <c:strCache>
            <c:ptCount val="1"/>
            <c:pt idx="0">
              <c:v>WEEKLY Referrals Received - IAPT starting 21/10/2019</c:v>
            </c:pt>
          </c:strCache>
        </c:strRef>
      </c:tx>
      <c:layout>
        <c:manualLayout>
          <c:xMode val="edge"/>
          <c:yMode val="edge"/>
          <c:x val="1.0823667713618174E-2"/>
          <c:y val="2.1156241341072482E-2"/>
        </c:manualLayout>
      </c:layout>
      <c:overlay val="0"/>
      <c:spPr>
        <a:noFill/>
        <a:ln>
          <a:noFill/>
        </a:ln>
        <a:effectLst/>
      </c:spPr>
      <c:txPr>
        <a:bodyPr rot="0" vert="horz"/>
        <a:lstStyle/>
        <a:p>
          <a:pPr>
            <a:defRPr/>
          </a:pPr>
          <a:endParaRPr lang="en-US"/>
        </a:p>
      </c:txPr>
    </c:title>
    <c:autoTitleDeleted val="0"/>
    <c:plotArea>
      <c:layout>
        <c:manualLayout>
          <c:layoutTarget val="inner"/>
          <c:xMode val="edge"/>
          <c:yMode val="edge"/>
          <c:x val="0.12704722222222223"/>
          <c:y val="0.11784037558685447"/>
          <c:w val="0.83518587962962965"/>
          <c:h val="0.58926320039611724"/>
        </c:manualLayout>
      </c:layout>
      <c:lineChart>
        <c:grouping val="standard"/>
        <c:varyColors val="0"/>
        <c:ser>
          <c:idx val="0"/>
          <c:order val="0"/>
          <c:tx>
            <c:strRef>
              <c:f>Data!$E$6</c:f>
              <c:strCache>
                <c:ptCount val="1"/>
                <c:pt idx="0">
                  <c:v>Number of referrals</c:v>
                </c:pt>
              </c:strCache>
            </c:strRef>
          </c:tx>
          <c:spPr>
            <a:ln w="15875" cap="rnd">
              <a:solidFill>
                <a:schemeClr val="bg1">
                  <a:lumMod val="50000"/>
                </a:schemeClr>
              </a:solidFill>
              <a:round/>
            </a:ln>
            <a:effectLst/>
          </c:spPr>
          <c:marker>
            <c:symbol val="circle"/>
            <c:size val="6"/>
            <c:spPr>
              <a:solidFill>
                <a:schemeClr val="bg1">
                  <a:lumMod val="50000"/>
                </a:schemeClr>
              </a:solidFill>
              <a:ln w="9525">
                <a:noFill/>
              </a:ln>
              <a:effectLst/>
            </c:spPr>
          </c:marker>
          <c:cat>
            <c:numRef>
              <c:f>[0]!Xaxis</c:f>
              <c:numCache>
                <c:formatCode>m/d/yyyy</c:formatCode>
                <c:ptCount val="51"/>
                <c:pt idx="0">
                  <c:v>43759</c:v>
                </c:pt>
                <c:pt idx="1">
                  <c:v>43766</c:v>
                </c:pt>
                <c:pt idx="2">
                  <c:v>43773</c:v>
                </c:pt>
                <c:pt idx="3">
                  <c:v>43780</c:v>
                </c:pt>
                <c:pt idx="4">
                  <c:v>43787</c:v>
                </c:pt>
                <c:pt idx="5">
                  <c:v>43794</c:v>
                </c:pt>
                <c:pt idx="6">
                  <c:v>43801</c:v>
                </c:pt>
                <c:pt idx="7">
                  <c:v>43808</c:v>
                </c:pt>
                <c:pt idx="8">
                  <c:v>43815</c:v>
                </c:pt>
                <c:pt idx="9">
                  <c:v>43822</c:v>
                </c:pt>
                <c:pt idx="10">
                  <c:v>43829</c:v>
                </c:pt>
                <c:pt idx="11">
                  <c:v>43836</c:v>
                </c:pt>
                <c:pt idx="12">
                  <c:v>43843</c:v>
                </c:pt>
                <c:pt idx="13">
                  <c:v>43850</c:v>
                </c:pt>
                <c:pt idx="14">
                  <c:v>43857</c:v>
                </c:pt>
                <c:pt idx="15">
                  <c:v>43864</c:v>
                </c:pt>
                <c:pt idx="16">
                  <c:v>43871</c:v>
                </c:pt>
                <c:pt idx="17">
                  <c:v>43878</c:v>
                </c:pt>
                <c:pt idx="18">
                  <c:v>43885</c:v>
                </c:pt>
                <c:pt idx="19">
                  <c:v>43892</c:v>
                </c:pt>
                <c:pt idx="20">
                  <c:v>43899</c:v>
                </c:pt>
                <c:pt idx="21">
                  <c:v>43906</c:v>
                </c:pt>
                <c:pt idx="22">
                  <c:v>43913</c:v>
                </c:pt>
                <c:pt idx="23">
                  <c:v>43920</c:v>
                </c:pt>
                <c:pt idx="24">
                  <c:v>43927</c:v>
                </c:pt>
                <c:pt idx="25">
                  <c:v>43934</c:v>
                </c:pt>
                <c:pt idx="26">
                  <c:v>43941</c:v>
                </c:pt>
                <c:pt idx="27">
                  <c:v>43948</c:v>
                </c:pt>
                <c:pt idx="28">
                  <c:v>43955</c:v>
                </c:pt>
                <c:pt idx="29">
                  <c:v>43962</c:v>
                </c:pt>
                <c:pt idx="30">
                  <c:v>43969</c:v>
                </c:pt>
                <c:pt idx="31">
                  <c:v>43976</c:v>
                </c:pt>
                <c:pt idx="32">
                  <c:v>43983</c:v>
                </c:pt>
                <c:pt idx="33">
                  <c:v>43990</c:v>
                </c:pt>
                <c:pt idx="34">
                  <c:v>43997</c:v>
                </c:pt>
                <c:pt idx="35">
                  <c:v>44004</c:v>
                </c:pt>
                <c:pt idx="36">
                  <c:v>44011</c:v>
                </c:pt>
                <c:pt idx="37">
                  <c:v>44018</c:v>
                </c:pt>
                <c:pt idx="38">
                  <c:v>44025</c:v>
                </c:pt>
                <c:pt idx="39">
                  <c:v>44032</c:v>
                </c:pt>
                <c:pt idx="40">
                  <c:v>44039</c:v>
                </c:pt>
                <c:pt idx="41">
                  <c:v>44046</c:v>
                </c:pt>
                <c:pt idx="42">
                  <c:v>44053</c:v>
                </c:pt>
                <c:pt idx="43">
                  <c:v>44060</c:v>
                </c:pt>
                <c:pt idx="44">
                  <c:v>44067</c:v>
                </c:pt>
                <c:pt idx="45">
                  <c:v>44074</c:v>
                </c:pt>
                <c:pt idx="46">
                  <c:v>44081</c:v>
                </c:pt>
                <c:pt idx="47">
                  <c:v>44088</c:v>
                </c:pt>
                <c:pt idx="48">
                  <c:v>44095</c:v>
                </c:pt>
                <c:pt idx="49">
                  <c:v>44102</c:v>
                </c:pt>
                <c:pt idx="50">
                  <c:v>44109</c:v>
                </c:pt>
              </c:numCache>
            </c:numRef>
          </c:cat>
          <c:val>
            <c:numRef>
              <c:f>Data!$AW$14:$AW$125</c:f>
              <c:numCache>
                <c:formatCode>0.00</c:formatCode>
                <c:ptCount val="112"/>
                <c:pt idx="0">
                  <c:v>360</c:v>
                </c:pt>
                <c:pt idx="1">
                  <c:v>329</c:v>
                </c:pt>
                <c:pt idx="2">
                  <c:v>375</c:v>
                </c:pt>
                <c:pt idx="3">
                  <c:v>363</c:v>
                </c:pt>
                <c:pt idx="4">
                  <c:v>321</c:v>
                </c:pt>
                <c:pt idx="5">
                  <c:v>330</c:v>
                </c:pt>
                <c:pt idx="6">
                  <c:v>375</c:v>
                </c:pt>
                <c:pt idx="7">
                  <c:v>359</c:v>
                </c:pt>
                <c:pt idx="8">
                  <c:v>334</c:v>
                </c:pt>
                <c:pt idx="9">
                  <c:v>#N/A</c:v>
                </c:pt>
                <c:pt idx="10">
                  <c:v>#N/A</c:v>
                </c:pt>
                <c:pt idx="11">
                  <c:v>522</c:v>
                </c:pt>
                <c:pt idx="12">
                  <c:v>498</c:v>
                </c:pt>
                <c:pt idx="13">
                  <c:v>456</c:v>
                </c:pt>
                <c:pt idx="14">
                  <c:v>431</c:v>
                </c:pt>
                <c:pt idx="15">
                  <c:v>456</c:v>
                </c:pt>
                <c:pt idx="16">
                  <c:v>400</c:v>
                </c:pt>
                <c:pt idx="17">
                  <c:v>424</c:v>
                </c:pt>
                <c:pt idx="18">
                  <c:v>430</c:v>
                </c:pt>
                <c:pt idx="19">
                  <c:v>437</c:v>
                </c:pt>
                <c:pt idx="20">
                  <c:v>310</c:v>
                </c:pt>
                <c:pt idx="21">
                  <c:v>155</c:v>
                </c:pt>
                <c:pt idx="22">
                  <c:v>130</c:v>
                </c:pt>
                <c:pt idx="23">
                  <c:v>120</c:v>
                </c:pt>
                <c:pt idx="24">
                  <c:v>79</c:v>
                </c:pt>
                <c:pt idx="25">
                  <c:v>57</c:v>
                </c:pt>
                <c:pt idx="26">
                  <c:v>137</c:v>
                </c:pt>
                <c:pt idx="27">
                  <c:v>187</c:v>
                </c:pt>
                <c:pt idx="28">
                  <c:v>184</c:v>
                </c:pt>
                <c:pt idx="29">
                  <c:v>205</c:v>
                </c:pt>
                <c:pt idx="30">
                  <c:v>188</c:v>
                </c:pt>
                <c:pt idx="31">
                  <c:v>164</c:v>
                </c:pt>
                <c:pt idx="32">
                  <c:v>190</c:v>
                </c:pt>
                <c:pt idx="33">
                  <c:v>239</c:v>
                </c:pt>
                <c:pt idx="34">
                  <c:v>193</c:v>
                </c:pt>
                <c:pt idx="35">
                  <c:v>219</c:v>
                </c:pt>
                <c:pt idx="36">
                  <c:v>255</c:v>
                </c:pt>
                <c:pt idx="37">
                  <c:v>182</c:v>
                </c:pt>
                <c:pt idx="38">
                  <c:v>233</c:v>
                </c:pt>
                <c:pt idx="39">
                  <c:v>203</c:v>
                </c:pt>
                <c:pt idx="40">
                  <c:v>253</c:v>
                </c:pt>
                <c:pt idx="41">
                  <c:v>300</c:v>
                </c:pt>
                <c:pt idx="42">
                  <c:v>247</c:v>
                </c:pt>
                <c:pt idx="43">
                  <c:v>320</c:v>
                </c:pt>
                <c:pt idx="44">
                  <c:v>255</c:v>
                </c:pt>
                <c:pt idx="45">
                  <c:v>182</c:v>
                </c:pt>
                <c:pt idx="46">
                  <c:v>369</c:v>
                </c:pt>
                <c:pt idx="47">
                  <c:v>230</c:v>
                </c:pt>
                <c:pt idx="48">
                  <c:v>335</c:v>
                </c:pt>
                <c:pt idx="49">
                  <c:v>277</c:v>
                </c:pt>
                <c:pt idx="50">
                  <c:v>281</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numCache>
            </c:numRef>
          </c:val>
          <c:smooth val="0"/>
          <c:extLst>
            <c:ext xmlns:c16="http://schemas.microsoft.com/office/drawing/2014/chart" uri="{C3380CC4-5D6E-409C-BE32-E72D297353CC}">
              <c16:uniqueId val="{00000000-51E9-40CD-91D8-C80D3701301D}"/>
            </c:ext>
          </c:extLst>
        </c:ser>
        <c:ser>
          <c:idx val="1"/>
          <c:order val="1"/>
          <c:tx>
            <c:strRef>
              <c:f>Data!$AY$13</c:f>
              <c:strCache>
                <c:ptCount val="1"/>
                <c:pt idx="0">
                  <c:v>Mean</c:v>
                </c:pt>
              </c:strCache>
            </c:strRef>
          </c:tx>
          <c:spPr>
            <a:ln w="19050" cap="rnd">
              <a:solidFill>
                <a:schemeClr val="tx1"/>
              </a:solidFill>
              <a:round/>
            </a:ln>
            <a:effectLst/>
          </c:spPr>
          <c:marker>
            <c:symbol val="none"/>
          </c:marker>
          <c:cat>
            <c:numRef>
              <c:f>[0]!Xaxis</c:f>
              <c:numCache>
                <c:formatCode>m/d/yyyy</c:formatCode>
                <c:ptCount val="51"/>
                <c:pt idx="0">
                  <c:v>43759</c:v>
                </c:pt>
                <c:pt idx="1">
                  <c:v>43766</c:v>
                </c:pt>
                <c:pt idx="2">
                  <c:v>43773</c:v>
                </c:pt>
                <c:pt idx="3">
                  <c:v>43780</c:v>
                </c:pt>
                <c:pt idx="4">
                  <c:v>43787</c:v>
                </c:pt>
                <c:pt idx="5">
                  <c:v>43794</c:v>
                </c:pt>
                <c:pt idx="6">
                  <c:v>43801</c:v>
                </c:pt>
                <c:pt idx="7">
                  <c:v>43808</c:v>
                </c:pt>
                <c:pt idx="8">
                  <c:v>43815</c:v>
                </c:pt>
                <c:pt idx="9">
                  <c:v>43822</c:v>
                </c:pt>
                <c:pt idx="10">
                  <c:v>43829</c:v>
                </c:pt>
                <c:pt idx="11">
                  <c:v>43836</c:v>
                </c:pt>
                <c:pt idx="12">
                  <c:v>43843</c:v>
                </c:pt>
                <c:pt idx="13">
                  <c:v>43850</c:v>
                </c:pt>
                <c:pt idx="14">
                  <c:v>43857</c:v>
                </c:pt>
                <c:pt idx="15">
                  <c:v>43864</c:v>
                </c:pt>
                <c:pt idx="16">
                  <c:v>43871</c:v>
                </c:pt>
                <c:pt idx="17">
                  <c:v>43878</c:v>
                </c:pt>
                <c:pt idx="18">
                  <c:v>43885</c:v>
                </c:pt>
                <c:pt idx="19">
                  <c:v>43892</c:v>
                </c:pt>
                <c:pt idx="20">
                  <c:v>43899</c:v>
                </c:pt>
                <c:pt idx="21">
                  <c:v>43906</c:v>
                </c:pt>
                <c:pt idx="22">
                  <c:v>43913</c:v>
                </c:pt>
                <c:pt idx="23">
                  <c:v>43920</c:v>
                </c:pt>
                <c:pt idx="24">
                  <c:v>43927</c:v>
                </c:pt>
                <c:pt idx="25">
                  <c:v>43934</c:v>
                </c:pt>
                <c:pt idx="26">
                  <c:v>43941</c:v>
                </c:pt>
                <c:pt idx="27">
                  <c:v>43948</c:v>
                </c:pt>
                <c:pt idx="28">
                  <c:v>43955</c:v>
                </c:pt>
                <c:pt idx="29">
                  <c:v>43962</c:v>
                </c:pt>
                <c:pt idx="30">
                  <c:v>43969</c:v>
                </c:pt>
                <c:pt idx="31">
                  <c:v>43976</c:v>
                </c:pt>
                <c:pt idx="32">
                  <c:v>43983</c:v>
                </c:pt>
                <c:pt idx="33">
                  <c:v>43990</c:v>
                </c:pt>
                <c:pt idx="34">
                  <c:v>43997</c:v>
                </c:pt>
                <c:pt idx="35">
                  <c:v>44004</c:v>
                </c:pt>
                <c:pt idx="36">
                  <c:v>44011</c:v>
                </c:pt>
                <c:pt idx="37">
                  <c:v>44018</c:v>
                </c:pt>
                <c:pt idx="38">
                  <c:v>44025</c:v>
                </c:pt>
                <c:pt idx="39">
                  <c:v>44032</c:v>
                </c:pt>
                <c:pt idx="40">
                  <c:v>44039</c:v>
                </c:pt>
                <c:pt idx="41">
                  <c:v>44046</c:v>
                </c:pt>
                <c:pt idx="42">
                  <c:v>44053</c:v>
                </c:pt>
                <c:pt idx="43">
                  <c:v>44060</c:v>
                </c:pt>
                <c:pt idx="44">
                  <c:v>44067</c:v>
                </c:pt>
                <c:pt idx="45">
                  <c:v>44074</c:v>
                </c:pt>
                <c:pt idx="46">
                  <c:v>44081</c:v>
                </c:pt>
                <c:pt idx="47">
                  <c:v>44088</c:v>
                </c:pt>
                <c:pt idx="48">
                  <c:v>44095</c:v>
                </c:pt>
                <c:pt idx="49">
                  <c:v>44102</c:v>
                </c:pt>
                <c:pt idx="50">
                  <c:v>44109</c:v>
                </c:pt>
              </c:numCache>
            </c:numRef>
          </c:cat>
          <c:val>
            <c:numRef>
              <c:f>Data!$AY$14:$AY$125</c:f>
              <c:numCache>
                <c:formatCode>0.00</c:formatCode>
                <c:ptCount val="112"/>
                <c:pt idx="0">
                  <c:v>388.69230769230768</c:v>
                </c:pt>
                <c:pt idx="1">
                  <c:v>388.69230769230768</c:v>
                </c:pt>
                <c:pt idx="2">
                  <c:v>388.69230769230768</c:v>
                </c:pt>
                <c:pt idx="3">
                  <c:v>388.69230769230768</c:v>
                </c:pt>
                <c:pt idx="4">
                  <c:v>388.69230769230768</c:v>
                </c:pt>
                <c:pt idx="5">
                  <c:v>388.69230769230768</c:v>
                </c:pt>
                <c:pt idx="6">
                  <c:v>388.69230769230768</c:v>
                </c:pt>
                <c:pt idx="7">
                  <c:v>388.69230769230768</c:v>
                </c:pt>
                <c:pt idx="8">
                  <c:v>388.69230769230768</c:v>
                </c:pt>
                <c:pt idx="9">
                  <c:v>388.69230769230768</c:v>
                </c:pt>
                <c:pt idx="10">
                  <c:v>388.69230769230768</c:v>
                </c:pt>
                <c:pt idx="11">
                  <c:v>388.69230769230768</c:v>
                </c:pt>
                <c:pt idx="12">
                  <c:v>388.69230769230768</c:v>
                </c:pt>
                <c:pt idx="13">
                  <c:v>388.69230769230768</c:v>
                </c:pt>
                <c:pt idx="14">
                  <c:v>388.69230769230768</c:v>
                </c:pt>
                <c:pt idx="15">
                  <c:v>388.69230769230768</c:v>
                </c:pt>
                <c:pt idx="16">
                  <c:v>388.69230769230768</c:v>
                </c:pt>
                <c:pt idx="17">
                  <c:v>388.69230769230768</c:v>
                </c:pt>
                <c:pt idx="18">
                  <c:v>388.69230769230768</c:v>
                </c:pt>
                <c:pt idx="19">
                  <c:v>388.69230769230768</c:v>
                </c:pt>
                <c:pt idx="20">
                  <c:v>388.69230769230768</c:v>
                </c:pt>
                <c:pt idx="21">
                  <c:v>388.69230769230768</c:v>
                </c:pt>
                <c:pt idx="22">
                  <c:v>388.69230769230768</c:v>
                </c:pt>
                <c:pt idx="23">
                  <c:v>388.69230769230768</c:v>
                </c:pt>
                <c:pt idx="24">
                  <c:v>388.69230769230768</c:v>
                </c:pt>
                <c:pt idx="25">
                  <c:v>388.69230769230768</c:v>
                </c:pt>
                <c:pt idx="26">
                  <c:v>388.69230769230768</c:v>
                </c:pt>
                <c:pt idx="27">
                  <c:v>388.69230769230768</c:v>
                </c:pt>
                <c:pt idx="28">
                  <c:v>388.69230769230768</c:v>
                </c:pt>
                <c:pt idx="29">
                  <c:v>388.69230769230768</c:v>
                </c:pt>
                <c:pt idx="30">
                  <c:v>388.69230769230768</c:v>
                </c:pt>
                <c:pt idx="31">
                  <c:v>388.69230769230768</c:v>
                </c:pt>
                <c:pt idx="32">
                  <c:v>388.69230769230768</c:v>
                </c:pt>
                <c:pt idx="33">
                  <c:v>388.69230769230768</c:v>
                </c:pt>
                <c:pt idx="34">
                  <c:v>388.69230769230768</c:v>
                </c:pt>
                <c:pt idx="35">
                  <c:v>388.69230769230768</c:v>
                </c:pt>
                <c:pt idx="36">
                  <c:v>388.69230769230768</c:v>
                </c:pt>
                <c:pt idx="37">
                  <c:v>388.69230769230768</c:v>
                </c:pt>
                <c:pt idx="38">
                  <c:v>388.69230769230768</c:v>
                </c:pt>
                <c:pt idx="39">
                  <c:v>388.69230769230768</c:v>
                </c:pt>
                <c:pt idx="40">
                  <c:v>388.69230769230768</c:v>
                </c:pt>
                <c:pt idx="41">
                  <c:v>388.69230769230768</c:v>
                </c:pt>
                <c:pt idx="42">
                  <c:v>388.69230769230768</c:v>
                </c:pt>
                <c:pt idx="43">
                  <c:v>388.69230769230768</c:v>
                </c:pt>
                <c:pt idx="44">
                  <c:v>388.69230769230768</c:v>
                </c:pt>
                <c:pt idx="45">
                  <c:v>388.69230769230768</c:v>
                </c:pt>
                <c:pt idx="46">
                  <c:v>388.69230769230768</c:v>
                </c:pt>
                <c:pt idx="47">
                  <c:v>388.69230769230768</c:v>
                </c:pt>
                <c:pt idx="48">
                  <c:v>388.69230769230768</c:v>
                </c:pt>
                <c:pt idx="49">
                  <c:v>388.69230769230768</c:v>
                </c:pt>
                <c:pt idx="50">
                  <c:v>388.69230769230768</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numCache>
            </c:numRef>
          </c:val>
          <c:smooth val="0"/>
          <c:extLst>
            <c:ext xmlns:c16="http://schemas.microsoft.com/office/drawing/2014/chart" uri="{C3380CC4-5D6E-409C-BE32-E72D297353CC}">
              <c16:uniqueId val="{00000001-51E9-40CD-91D8-C80D3701301D}"/>
            </c:ext>
          </c:extLst>
        </c:ser>
        <c:ser>
          <c:idx val="3"/>
          <c:order val="2"/>
          <c:tx>
            <c:strRef>
              <c:f>Data!$AZ$13</c:f>
              <c:strCache>
                <c:ptCount val="1"/>
                <c:pt idx="0">
                  <c:v>UCL</c:v>
                </c:pt>
              </c:strCache>
            </c:strRef>
          </c:tx>
          <c:spPr>
            <a:ln w="22225" cap="rnd">
              <a:solidFill>
                <a:schemeClr val="bg1">
                  <a:lumMod val="65000"/>
                </a:schemeClr>
              </a:solidFill>
              <a:prstDash val="dash"/>
              <a:round/>
            </a:ln>
            <a:effectLst/>
          </c:spPr>
          <c:marker>
            <c:symbol val="none"/>
          </c:marker>
          <c:cat>
            <c:numRef>
              <c:f>[0]!Xaxis</c:f>
              <c:numCache>
                <c:formatCode>m/d/yyyy</c:formatCode>
                <c:ptCount val="51"/>
                <c:pt idx="0">
                  <c:v>43759</c:v>
                </c:pt>
                <c:pt idx="1">
                  <c:v>43766</c:v>
                </c:pt>
                <c:pt idx="2">
                  <c:v>43773</c:v>
                </c:pt>
                <c:pt idx="3">
                  <c:v>43780</c:v>
                </c:pt>
                <c:pt idx="4">
                  <c:v>43787</c:v>
                </c:pt>
                <c:pt idx="5">
                  <c:v>43794</c:v>
                </c:pt>
                <c:pt idx="6">
                  <c:v>43801</c:v>
                </c:pt>
                <c:pt idx="7">
                  <c:v>43808</c:v>
                </c:pt>
                <c:pt idx="8">
                  <c:v>43815</c:v>
                </c:pt>
                <c:pt idx="9">
                  <c:v>43822</c:v>
                </c:pt>
                <c:pt idx="10">
                  <c:v>43829</c:v>
                </c:pt>
                <c:pt idx="11">
                  <c:v>43836</c:v>
                </c:pt>
                <c:pt idx="12">
                  <c:v>43843</c:v>
                </c:pt>
                <c:pt idx="13">
                  <c:v>43850</c:v>
                </c:pt>
                <c:pt idx="14">
                  <c:v>43857</c:v>
                </c:pt>
                <c:pt idx="15">
                  <c:v>43864</c:v>
                </c:pt>
                <c:pt idx="16">
                  <c:v>43871</c:v>
                </c:pt>
                <c:pt idx="17">
                  <c:v>43878</c:v>
                </c:pt>
                <c:pt idx="18">
                  <c:v>43885</c:v>
                </c:pt>
                <c:pt idx="19">
                  <c:v>43892</c:v>
                </c:pt>
                <c:pt idx="20">
                  <c:v>43899</c:v>
                </c:pt>
                <c:pt idx="21">
                  <c:v>43906</c:v>
                </c:pt>
                <c:pt idx="22">
                  <c:v>43913</c:v>
                </c:pt>
                <c:pt idx="23">
                  <c:v>43920</c:v>
                </c:pt>
                <c:pt idx="24">
                  <c:v>43927</c:v>
                </c:pt>
                <c:pt idx="25">
                  <c:v>43934</c:v>
                </c:pt>
                <c:pt idx="26">
                  <c:v>43941</c:v>
                </c:pt>
                <c:pt idx="27">
                  <c:v>43948</c:v>
                </c:pt>
                <c:pt idx="28">
                  <c:v>43955</c:v>
                </c:pt>
                <c:pt idx="29">
                  <c:v>43962</c:v>
                </c:pt>
                <c:pt idx="30">
                  <c:v>43969</c:v>
                </c:pt>
                <c:pt idx="31">
                  <c:v>43976</c:v>
                </c:pt>
                <c:pt idx="32">
                  <c:v>43983</c:v>
                </c:pt>
                <c:pt idx="33">
                  <c:v>43990</c:v>
                </c:pt>
                <c:pt idx="34">
                  <c:v>43997</c:v>
                </c:pt>
                <c:pt idx="35">
                  <c:v>44004</c:v>
                </c:pt>
                <c:pt idx="36">
                  <c:v>44011</c:v>
                </c:pt>
                <c:pt idx="37">
                  <c:v>44018</c:v>
                </c:pt>
                <c:pt idx="38">
                  <c:v>44025</c:v>
                </c:pt>
                <c:pt idx="39">
                  <c:v>44032</c:v>
                </c:pt>
                <c:pt idx="40">
                  <c:v>44039</c:v>
                </c:pt>
                <c:pt idx="41">
                  <c:v>44046</c:v>
                </c:pt>
                <c:pt idx="42">
                  <c:v>44053</c:v>
                </c:pt>
                <c:pt idx="43">
                  <c:v>44060</c:v>
                </c:pt>
                <c:pt idx="44">
                  <c:v>44067</c:v>
                </c:pt>
                <c:pt idx="45">
                  <c:v>44074</c:v>
                </c:pt>
                <c:pt idx="46">
                  <c:v>44081</c:v>
                </c:pt>
                <c:pt idx="47">
                  <c:v>44088</c:v>
                </c:pt>
                <c:pt idx="48">
                  <c:v>44095</c:v>
                </c:pt>
                <c:pt idx="49">
                  <c:v>44102</c:v>
                </c:pt>
                <c:pt idx="50">
                  <c:v>44109</c:v>
                </c:pt>
              </c:numCache>
            </c:numRef>
          </c:cat>
          <c:val>
            <c:numRef>
              <c:f>Data!$AZ$14:$AZ$125</c:f>
              <c:numCache>
                <c:formatCode>0.00</c:formatCode>
                <c:ptCount val="112"/>
                <c:pt idx="0">
                  <c:v>458.94939989088925</c:v>
                </c:pt>
                <c:pt idx="1">
                  <c:v>458.94939989088925</c:v>
                </c:pt>
                <c:pt idx="2">
                  <c:v>458.94939989088925</c:v>
                </c:pt>
                <c:pt idx="3">
                  <c:v>458.94939989088925</c:v>
                </c:pt>
                <c:pt idx="4">
                  <c:v>458.94939989088925</c:v>
                </c:pt>
                <c:pt idx="5">
                  <c:v>458.94939989088925</c:v>
                </c:pt>
                <c:pt idx="6">
                  <c:v>458.94939989088925</c:v>
                </c:pt>
                <c:pt idx="7">
                  <c:v>458.94939989088925</c:v>
                </c:pt>
                <c:pt idx="8">
                  <c:v>458.94939989088925</c:v>
                </c:pt>
                <c:pt idx="9">
                  <c:v>458.94939989088925</c:v>
                </c:pt>
                <c:pt idx="10">
                  <c:v>458.94939989088925</c:v>
                </c:pt>
                <c:pt idx="11">
                  <c:v>458.94939989088925</c:v>
                </c:pt>
                <c:pt idx="12">
                  <c:v>458.94939989088925</c:v>
                </c:pt>
                <c:pt idx="13">
                  <c:v>458.94939989088925</c:v>
                </c:pt>
                <c:pt idx="14">
                  <c:v>458.94939989088925</c:v>
                </c:pt>
                <c:pt idx="15">
                  <c:v>458.94939989088925</c:v>
                </c:pt>
                <c:pt idx="16">
                  <c:v>458.94939989088925</c:v>
                </c:pt>
                <c:pt idx="17">
                  <c:v>458.94939989088925</c:v>
                </c:pt>
                <c:pt idx="18">
                  <c:v>458.94939989088925</c:v>
                </c:pt>
                <c:pt idx="19">
                  <c:v>458.94939989088925</c:v>
                </c:pt>
                <c:pt idx="20">
                  <c:v>458.94939989088925</c:v>
                </c:pt>
                <c:pt idx="21">
                  <c:v>458.94939989088925</c:v>
                </c:pt>
                <c:pt idx="22">
                  <c:v>458.94939989088925</c:v>
                </c:pt>
                <c:pt idx="23">
                  <c:v>458.94939989088925</c:v>
                </c:pt>
                <c:pt idx="24">
                  <c:v>458.94939989088925</c:v>
                </c:pt>
                <c:pt idx="25">
                  <c:v>458.94939989088925</c:v>
                </c:pt>
                <c:pt idx="26">
                  <c:v>458.94939989088925</c:v>
                </c:pt>
                <c:pt idx="27">
                  <c:v>458.94939989088925</c:v>
                </c:pt>
                <c:pt idx="28">
                  <c:v>458.94939989088925</c:v>
                </c:pt>
                <c:pt idx="29">
                  <c:v>458.94939989088925</c:v>
                </c:pt>
                <c:pt idx="30">
                  <c:v>458.94939989088925</c:v>
                </c:pt>
                <c:pt idx="31">
                  <c:v>458.94939989088925</c:v>
                </c:pt>
                <c:pt idx="32">
                  <c:v>458.94939989088925</c:v>
                </c:pt>
                <c:pt idx="33">
                  <c:v>458.94939989088925</c:v>
                </c:pt>
                <c:pt idx="34">
                  <c:v>458.94939989088925</c:v>
                </c:pt>
                <c:pt idx="35">
                  <c:v>458.94939989088925</c:v>
                </c:pt>
                <c:pt idx="36">
                  <c:v>458.94939989088925</c:v>
                </c:pt>
                <c:pt idx="37">
                  <c:v>458.94939989088925</c:v>
                </c:pt>
                <c:pt idx="38">
                  <c:v>458.94939989088925</c:v>
                </c:pt>
                <c:pt idx="39">
                  <c:v>458.94939989088925</c:v>
                </c:pt>
                <c:pt idx="40">
                  <c:v>458.94939989088925</c:v>
                </c:pt>
                <c:pt idx="41">
                  <c:v>458.94939989088925</c:v>
                </c:pt>
                <c:pt idx="42">
                  <c:v>458.94939989088925</c:v>
                </c:pt>
                <c:pt idx="43">
                  <c:v>458.94939989088925</c:v>
                </c:pt>
                <c:pt idx="44">
                  <c:v>458.94939989088925</c:v>
                </c:pt>
                <c:pt idx="45">
                  <c:v>458.94939989088925</c:v>
                </c:pt>
                <c:pt idx="46">
                  <c:v>458.94939989088925</c:v>
                </c:pt>
                <c:pt idx="47">
                  <c:v>458.94939989088925</c:v>
                </c:pt>
                <c:pt idx="48">
                  <c:v>458.94939989088925</c:v>
                </c:pt>
                <c:pt idx="49">
                  <c:v>458.94939989088925</c:v>
                </c:pt>
                <c:pt idx="50">
                  <c:v>458.94939989088925</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numCache>
            </c:numRef>
          </c:val>
          <c:smooth val="0"/>
          <c:extLst>
            <c:ext xmlns:c16="http://schemas.microsoft.com/office/drawing/2014/chart" uri="{C3380CC4-5D6E-409C-BE32-E72D297353CC}">
              <c16:uniqueId val="{00000002-51E9-40CD-91D8-C80D3701301D}"/>
            </c:ext>
          </c:extLst>
        </c:ser>
        <c:ser>
          <c:idx val="2"/>
          <c:order val="3"/>
          <c:tx>
            <c:strRef>
              <c:f>Data!$AX$13</c:f>
              <c:strCache>
                <c:ptCount val="1"/>
                <c:pt idx="0">
                  <c:v>Target</c:v>
                </c:pt>
              </c:strCache>
            </c:strRef>
          </c:tx>
          <c:spPr>
            <a:ln w="22225" cap="rnd">
              <a:solidFill>
                <a:srgbClr val="FF0000"/>
              </a:solidFill>
              <a:prstDash val="sysDot"/>
              <a:round/>
            </a:ln>
            <a:effectLst/>
          </c:spPr>
          <c:marker>
            <c:symbol val="none"/>
          </c:marker>
          <c:cat>
            <c:numRef>
              <c:f>[0]!Xaxis</c:f>
              <c:numCache>
                <c:formatCode>m/d/yyyy</c:formatCode>
                <c:ptCount val="51"/>
                <c:pt idx="0">
                  <c:v>43759</c:v>
                </c:pt>
                <c:pt idx="1">
                  <c:v>43766</c:v>
                </c:pt>
                <c:pt idx="2">
                  <c:v>43773</c:v>
                </c:pt>
                <c:pt idx="3">
                  <c:v>43780</c:v>
                </c:pt>
                <c:pt idx="4">
                  <c:v>43787</c:v>
                </c:pt>
                <c:pt idx="5">
                  <c:v>43794</c:v>
                </c:pt>
                <c:pt idx="6">
                  <c:v>43801</c:v>
                </c:pt>
                <c:pt idx="7">
                  <c:v>43808</c:v>
                </c:pt>
                <c:pt idx="8">
                  <c:v>43815</c:v>
                </c:pt>
                <c:pt idx="9">
                  <c:v>43822</c:v>
                </c:pt>
                <c:pt idx="10">
                  <c:v>43829</c:v>
                </c:pt>
                <c:pt idx="11">
                  <c:v>43836</c:v>
                </c:pt>
                <c:pt idx="12">
                  <c:v>43843</c:v>
                </c:pt>
                <c:pt idx="13">
                  <c:v>43850</c:v>
                </c:pt>
                <c:pt idx="14">
                  <c:v>43857</c:v>
                </c:pt>
                <c:pt idx="15">
                  <c:v>43864</c:v>
                </c:pt>
                <c:pt idx="16">
                  <c:v>43871</c:v>
                </c:pt>
                <c:pt idx="17">
                  <c:v>43878</c:v>
                </c:pt>
                <c:pt idx="18">
                  <c:v>43885</c:v>
                </c:pt>
                <c:pt idx="19">
                  <c:v>43892</c:v>
                </c:pt>
                <c:pt idx="20">
                  <c:v>43899</c:v>
                </c:pt>
                <c:pt idx="21">
                  <c:v>43906</c:v>
                </c:pt>
                <c:pt idx="22">
                  <c:v>43913</c:v>
                </c:pt>
                <c:pt idx="23">
                  <c:v>43920</c:v>
                </c:pt>
                <c:pt idx="24">
                  <c:v>43927</c:v>
                </c:pt>
                <c:pt idx="25">
                  <c:v>43934</c:v>
                </c:pt>
                <c:pt idx="26">
                  <c:v>43941</c:v>
                </c:pt>
                <c:pt idx="27">
                  <c:v>43948</c:v>
                </c:pt>
                <c:pt idx="28">
                  <c:v>43955</c:v>
                </c:pt>
                <c:pt idx="29">
                  <c:v>43962</c:v>
                </c:pt>
                <c:pt idx="30">
                  <c:v>43969</c:v>
                </c:pt>
                <c:pt idx="31">
                  <c:v>43976</c:v>
                </c:pt>
                <c:pt idx="32">
                  <c:v>43983</c:v>
                </c:pt>
                <c:pt idx="33">
                  <c:v>43990</c:v>
                </c:pt>
                <c:pt idx="34">
                  <c:v>43997</c:v>
                </c:pt>
                <c:pt idx="35">
                  <c:v>44004</c:v>
                </c:pt>
                <c:pt idx="36">
                  <c:v>44011</c:v>
                </c:pt>
                <c:pt idx="37">
                  <c:v>44018</c:v>
                </c:pt>
                <c:pt idx="38">
                  <c:v>44025</c:v>
                </c:pt>
                <c:pt idx="39">
                  <c:v>44032</c:v>
                </c:pt>
                <c:pt idx="40">
                  <c:v>44039</c:v>
                </c:pt>
                <c:pt idx="41">
                  <c:v>44046</c:v>
                </c:pt>
                <c:pt idx="42">
                  <c:v>44053</c:v>
                </c:pt>
                <c:pt idx="43">
                  <c:v>44060</c:v>
                </c:pt>
                <c:pt idx="44">
                  <c:v>44067</c:v>
                </c:pt>
                <c:pt idx="45">
                  <c:v>44074</c:v>
                </c:pt>
                <c:pt idx="46">
                  <c:v>44081</c:v>
                </c:pt>
                <c:pt idx="47">
                  <c:v>44088</c:v>
                </c:pt>
                <c:pt idx="48">
                  <c:v>44095</c:v>
                </c:pt>
                <c:pt idx="49">
                  <c:v>44102</c:v>
                </c:pt>
                <c:pt idx="50">
                  <c:v>44109</c:v>
                </c:pt>
              </c:numCache>
            </c:numRef>
          </c:cat>
          <c:val>
            <c:numRef>
              <c:f>Data!$AX$14:$AX$125</c:f>
              <c:numCache>
                <c:formatCode>0.00</c:formatCode>
                <c:ptCount val="11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numCache>
            </c:numRef>
          </c:val>
          <c:smooth val="0"/>
          <c:extLst>
            <c:ext xmlns:c16="http://schemas.microsoft.com/office/drawing/2014/chart" uri="{C3380CC4-5D6E-409C-BE32-E72D297353CC}">
              <c16:uniqueId val="{00000003-51E9-40CD-91D8-C80D3701301D}"/>
            </c:ext>
          </c:extLst>
        </c:ser>
        <c:ser>
          <c:idx val="4"/>
          <c:order val="4"/>
          <c:tx>
            <c:v>Process Limits</c:v>
          </c:tx>
          <c:spPr>
            <a:ln w="22225" cap="rnd">
              <a:solidFill>
                <a:schemeClr val="bg1">
                  <a:lumMod val="65000"/>
                </a:schemeClr>
              </a:solidFill>
              <a:prstDash val="dash"/>
              <a:round/>
            </a:ln>
            <a:effectLst/>
          </c:spPr>
          <c:marker>
            <c:symbol val="none"/>
          </c:marker>
          <c:cat>
            <c:numRef>
              <c:f>[0]!Xaxis</c:f>
              <c:numCache>
                <c:formatCode>m/d/yyyy</c:formatCode>
                <c:ptCount val="51"/>
                <c:pt idx="0">
                  <c:v>43759</c:v>
                </c:pt>
                <c:pt idx="1">
                  <c:v>43766</c:v>
                </c:pt>
                <c:pt idx="2">
                  <c:v>43773</c:v>
                </c:pt>
                <c:pt idx="3">
                  <c:v>43780</c:v>
                </c:pt>
                <c:pt idx="4">
                  <c:v>43787</c:v>
                </c:pt>
                <c:pt idx="5">
                  <c:v>43794</c:v>
                </c:pt>
                <c:pt idx="6">
                  <c:v>43801</c:v>
                </c:pt>
                <c:pt idx="7">
                  <c:v>43808</c:v>
                </c:pt>
                <c:pt idx="8">
                  <c:v>43815</c:v>
                </c:pt>
                <c:pt idx="9">
                  <c:v>43822</c:v>
                </c:pt>
                <c:pt idx="10">
                  <c:v>43829</c:v>
                </c:pt>
                <c:pt idx="11">
                  <c:v>43836</c:v>
                </c:pt>
                <c:pt idx="12">
                  <c:v>43843</c:v>
                </c:pt>
                <c:pt idx="13">
                  <c:v>43850</c:v>
                </c:pt>
                <c:pt idx="14">
                  <c:v>43857</c:v>
                </c:pt>
                <c:pt idx="15">
                  <c:v>43864</c:v>
                </c:pt>
                <c:pt idx="16">
                  <c:v>43871</c:v>
                </c:pt>
                <c:pt idx="17">
                  <c:v>43878</c:v>
                </c:pt>
                <c:pt idx="18">
                  <c:v>43885</c:v>
                </c:pt>
                <c:pt idx="19">
                  <c:v>43892</c:v>
                </c:pt>
                <c:pt idx="20">
                  <c:v>43899</c:v>
                </c:pt>
                <c:pt idx="21">
                  <c:v>43906</c:v>
                </c:pt>
                <c:pt idx="22">
                  <c:v>43913</c:v>
                </c:pt>
                <c:pt idx="23">
                  <c:v>43920</c:v>
                </c:pt>
                <c:pt idx="24">
                  <c:v>43927</c:v>
                </c:pt>
                <c:pt idx="25">
                  <c:v>43934</c:v>
                </c:pt>
                <c:pt idx="26">
                  <c:v>43941</c:v>
                </c:pt>
                <c:pt idx="27">
                  <c:v>43948</c:v>
                </c:pt>
                <c:pt idx="28">
                  <c:v>43955</c:v>
                </c:pt>
                <c:pt idx="29">
                  <c:v>43962</c:v>
                </c:pt>
                <c:pt idx="30">
                  <c:v>43969</c:v>
                </c:pt>
                <c:pt idx="31">
                  <c:v>43976</c:v>
                </c:pt>
                <c:pt idx="32">
                  <c:v>43983</c:v>
                </c:pt>
                <c:pt idx="33">
                  <c:v>43990</c:v>
                </c:pt>
                <c:pt idx="34">
                  <c:v>43997</c:v>
                </c:pt>
                <c:pt idx="35">
                  <c:v>44004</c:v>
                </c:pt>
                <c:pt idx="36">
                  <c:v>44011</c:v>
                </c:pt>
                <c:pt idx="37">
                  <c:v>44018</c:v>
                </c:pt>
                <c:pt idx="38">
                  <c:v>44025</c:v>
                </c:pt>
                <c:pt idx="39">
                  <c:v>44032</c:v>
                </c:pt>
                <c:pt idx="40">
                  <c:v>44039</c:v>
                </c:pt>
                <c:pt idx="41">
                  <c:v>44046</c:v>
                </c:pt>
                <c:pt idx="42">
                  <c:v>44053</c:v>
                </c:pt>
                <c:pt idx="43">
                  <c:v>44060</c:v>
                </c:pt>
                <c:pt idx="44">
                  <c:v>44067</c:v>
                </c:pt>
                <c:pt idx="45">
                  <c:v>44074</c:v>
                </c:pt>
                <c:pt idx="46">
                  <c:v>44081</c:v>
                </c:pt>
                <c:pt idx="47">
                  <c:v>44088</c:v>
                </c:pt>
                <c:pt idx="48">
                  <c:v>44095</c:v>
                </c:pt>
                <c:pt idx="49">
                  <c:v>44102</c:v>
                </c:pt>
                <c:pt idx="50">
                  <c:v>44109</c:v>
                </c:pt>
              </c:numCache>
            </c:numRef>
          </c:cat>
          <c:val>
            <c:numRef>
              <c:f>Data!$BA$14:$BA$125</c:f>
              <c:numCache>
                <c:formatCode>0.00</c:formatCode>
                <c:ptCount val="112"/>
                <c:pt idx="0">
                  <c:v>318.4352154937261</c:v>
                </c:pt>
                <c:pt idx="1">
                  <c:v>318.4352154937261</c:v>
                </c:pt>
                <c:pt idx="2">
                  <c:v>318.4352154937261</c:v>
                </c:pt>
                <c:pt idx="3">
                  <c:v>318.4352154937261</c:v>
                </c:pt>
                <c:pt idx="4">
                  <c:v>318.4352154937261</c:v>
                </c:pt>
                <c:pt idx="5">
                  <c:v>318.4352154937261</c:v>
                </c:pt>
                <c:pt idx="6">
                  <c:v>318.4352154937261</c:v>
                </c:pt>
                <c:pt idx="7">
                  <c:v>318.4352154937261</c:v>
                </c:pt>
                <c:pt idx="8">
                  <c:v>318.4352154937261</c:v>
                </c:pt>
                <c:pt idx="9">
                  <c:v>318.4352154937261</c:v>
                </c:pt>
                <c:pt idx="10">
                  <c:v>318.4352154937261</c:v>
                </c:pt>
                <c:pt idx="11">
                  <c:v>318.4352154937261</c:v>
                </c:pt>
                <c:pt idx="12">
                  <c:v>318.4352154937261</c:v>
                </c:pt>
                <c:pt idx="13">
                  <c:v>318.4352154937261</c:v>
                </c:pt>
                <c:pt idx="14">
                  <c:v>318.4352154937261</c:v>
                </c:pt>
                <c:pt idx="15">
                  <c:v>318.4352154937261</c:v>
                </c:pt>
                <c:pt idx="16">
                  <c:v>318.4352154937261</c:v>
                </c:pt>
                <c:pt idx="17">
                  <c:v>318.4352154937261</c:v>
                </c:pt>
                <c:pt idx="18">
                  <c:v>318.4352154937261</c:v>
                </c:pt>
                <c:pt idx="19">
                  <c:v>318.4352154937261</c:v>
                </c:pt>
                <c:pt idx="20">
                  <c:v>318.4352154937261</c:v>
                </c:pt>
                <c:pt idx="21">
                  <c:v>318.4352154937261</c:v>
                </c:pt>
                <c:pt idx="22">
                  <c:v>318.4352154937261</c:v>
                </c:pt>
                <c:pt idx="23">
                  <c:v>318.4352154937261</c:v>
                </c:pt>
                <c:pt idx="24">
                  <c:v>318.4352154937261</c:v>
                </c:pt>
                <c:pt idx="25">
                  <c:v>318.4352154937261</c:v>
                </c:pt>
                <c:pt idx="26">
                  <c:v>318.4352154937261</c:v>
                </c:pt>
                <c:pt idx="27">
                  <c:v>318.4352154937261</c:v>
                </c:pt>
                <c:pt idx="28">
                  <c:v>318.4352154937261</c:v>
                </c:pt>
                <c:pt idx="29">
                  <c:v>318.4352154937261</c:v>
                </c:pt>
                <c:pt idx="30">
                  <c:v>318.4352154937261</c:v>
                </c:pt>
                <c:pt idx="31">
                  <c:v>318.4352154937261</c:v>
                </c:pt>
                <c:pt idx="32">
                  <c:v>318.4352154937261</c:v>
                </c:pt>
                <c:pt idx="33">
                  <c:v>318.4352154937261</c:v>
                </c:pt>
                <c:pt idx="34">
                  <c:v>318.4352154937261</c:v>
                </c:pt>
                <c:pt idx="35">
                  <c:v>318.4352154937261</c:v>
                </c:pt>
                <c:pt idx="36">
                  <c:v>318.4352154937261</c:v>
                </c:pt>
                <c:pt idx="37">
                  <c:v>318.4352154937261</c:v>
                </c:pt>
                <c:pt idx="38">
                  <c:v>318.4352154937261</c:v>
                </c:pt>
                <c:pt idx="39">
                  <c:v>318.4352154937261</c:v>
                </c:pt>
                <c:pt idx="40">
                  <c:v>318.4352154937261</c:v>
                </c:pt>
                <c:pt idx="41">
                  <c:v>318.4352154937261</c:v>
                </c:pt>
                <c:pt idx="42">
                  <c:v>318.4352154937261</c:v>
                </c:pt>
                <c:pt idx="43">
                  <c:v>318.4352154937261</c:v>
                </c:pt>
                <c:pt idx="44">
                  <c:v>318.4352154937261</c:v>
                </c:pt>
                <c:pt idx="45">
                  <c:v>318.4352154937261</c:v>
                </c:pt>
                <c:pt idx="46">
                  <c:v>318.4352154937261</c:v>
                </c:pt>
                <c:pt idx="47">
                  <c:v>318.4352154937261</c:v>
                </c:pt>
                <c:pt idx="48">
                  <c:v>318.4352154937261</c:v>
                </c:pt>
                <c:pt idx="49">
                  <c:v>318.4352154937261</c:v>
                </c:pt>
                <c:pt idx="50">
                  <c:v>318.4352154937261</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numCache>
            </c:numRef>
          </c:val>
          <c:smooth val="0"/>
          <c:extLst>
            <c:ext xmlns:c16="http://schemas.microsoft.com/office/drawing/2014/chart" uri="{C3380CC4-5D6E-409C-BE32-E72D297353CC}">
              <c16:uniqueId val="{00000004-51E9-40CD-91D8-C80D3701301D}"/>
            </c:ext>
          </c:extLst>
        </c:ser>
        <c:ser>
          <c:idx val="6"/>
          <c:order val="5"/>
          <c:tx>
            <c:strRef>
              <c:f>Data!$BC$13</c:f>
              <c:strCache>
                <c:ptCount val="1"/>
                <c:pt idx="0">
                  <c:v>Special Cause - Concern</c:v>
                </c:pt>
              </c:strCache>
            </c:strRef>
          </c:tx>
          <c:spPr>
            <a:ln w="28575" cap="rnd">
              <a:noFill/>
              <a:round/>
            </a:ln>
            <a:effectLst/>
          </c:spPr>
          <c:marker>
            <c:symbol val="circle"/>
            <c:size val="7"/>
            <c:spPr>
              <a:solidFill>
                <a:schemeClr val="accent6">
                  <a:lumMod val="75000"/>
                </a:schemeClr>
              </a:solidFill>
              <a:ln w="9525">
                <a:noFill/>
              </a:ln>
              <a:effectLst/>
            </c:spPr>
          </c:marker>
          <c:cat>
            <c:numRef>
              <c:f>[0]!Xaxis</c:f>
              <c:numCache>
                <c:formatCode>m/d/yyyy</c:formatCode>
                <c:ptCount val="51"/>
                <c:pt idx="0">
                  <c:v>43759</c:v>
                </c:pt>
                <c:pt idx="1">
                  <c:v>43766</c:v>
                </c:pt>
                <c:pt idx="2">
                  <c:v>43773</c:v>
                </c:pt>
                <c:pt idx="3">
                  <c:v>43780</c:v>
                </c:pt>
                <c:pt idx="4">
                  <c:v>43787</c:v>
                </c:pt>
                <c:pt idx="5">
                  <c:v>43794</c:v>
                </c:pt>
                <c:pt idx="6">
                  <c:v>43801</c:v>
                </c:pt>
                <c:pt idx="7">
                  <c:v>43808</c:v>
                </c:pt>
                <c:pt idx="8">
                  <c:v>43815</c:v>
                </c:pt>
                <c:pt idx="9">
                  <c:v>43822</c:v>
                </c:pt>
                <c:pt idx="10">
                  <c:v>43829</c:v>
                </c:pt>
                <c:pt idx="11">
                  <c:v>43836</c:v>
                </c:pt>
                <c:pt idx="12">
                  <c:v>43843</c:v>
                </c:pt>
                <c:pt idx="13">
                  <c:v>43850</c:v>
                </c:pt>
                <c:pt idx="14">
                  <c:v>43857</c:v>
                </c:pt>
                <c:pt idx="15">
                  <c:v>43864</c:v>
                </c:pt>
                <c:pt idx="16">
                  <c:v>43871</c:v>
                </c:pt>
                <c:pt idx="17">
                  <c:v>43878</c:v>
                </c:pt>
                <c:pt idx="18">
                  <c:v>43885</c:v>
                </c:pt>
                <c:pt idx="19">
                  <c:v>43892</c:v>
                </c:pt>
                <c:pt idx="20">
                  <c:v>43899</c:v>
                </c:pt>
                <c:pt idx="21">
                  <c:v>43906</c:v>
                </c:pt>
                <c:pt idx="22">
                  <c:v>43913</c:v>
                </c:pt>
                <c:pt idx="23">
                  <c:v>43920</c:v>
                </c:pt>
                <c:pt idx="24">
                  <c:v>43927</c:v>
                </c:pt>
                <c:pt idx="25">
                  <c:v>43934</c:v>
                </c:pt>
                <c:pt idx="26">
                  <c:v>43941</c:v>
                </c:pt>
                <c:pt idx="27">
                  <c:v>43948</c:v>
                </c:pt>
                <c:pt idx="28">
                  <c:v>43955</c:v>
                </c:pt>
                <c:pt idx="29">
                  <c:v>43962</c:v>
                </c:pt>
                <c:pt idx="30">
                  <c:v>43969</c:v>
                </c:pt>
                <c:pt idx="31">
                  <c:v>43976</c:v>
                </c:pt>
                <c:pt idx="32">
                  <c:v>43983</c:v>
                </c:pt>
                <c:pt idx="33">
                  <c:v>43990</c:v>
                </c:pt>
                <c:pt idx="34">
                  <c:v>43997</c:v>
                </c:pt>
                <c:pt idx="35">
                  <c:v>44004</c:v>
                </c:pt>
                <c:pt idx="36">
                  <c:v>44011</c:v>
                </c:pt>
                <c:pt idx="37">
                  <c:v>44018</c:v>
                </c:pt>
                <c:pt idx="38">
                  <c:v>44025</c:v>
                </c:pt>
                <c:pt idx="39">
                  <c:v>44032</c:v>
                </c:pt>
                <c:pt idx="40">
                  <c:v>44039</c:v>
                </c:pt>
                <c:pt idx="41">
                  <c:v>44046</c:v>
                </c:pt>
                <c:pt idx="42">
                  <c:v>44053</c:v>
                </c:pt>
                <c:pt idx="43">
                  <c:v>44060</c:v>
                </c:pt>
                <c:pt idx="44">
                  <c:v>44067</c:v>
                </c:pt>
                <c:pt idx="45">
                  <c:v>44074</c:v>
                </c:pt>
                <c:pt idx="46">
                  <c:v>44081</c:v>
                </c:pt>
                <c:pt idx="47">
                  <c:v>44088</c:v>
                </c:pt>
                <c:pt idx="48">
                  <c:v>44095</c:v>
                </c:pt>
                <c:pt idx="49">
                  <c:v>44102</c:v>
                </c:pt>
                <c:pt idx="50">
                  <c:v>44109</c:v>
                </c:pt>
              </c:numCache>
            </c:numRef>
          </c:cat>
          <c:val>
            <c:numRef>
              <c:f>Data!$BC$14:$BC$125</c:f>
              <c:numCache>
                <c:formatCode>0.00</c:formatCode>
                <c:ptCount val="112"/>
                <c:pt idx="0">
                  <c:v>360</c:v>
                </c:pt>
                <c:pt idx="1">
                  <c:v>329</c:v>
                </c:pt>
                <c:pt idx="2">
                  <c:v>375</c:v>
                </c:pt>
                <c:pt idx="3">
                  <c:v>363</c:v>
                </c:pt>
                <c:pt idx="4">
                  <c:v>321</c:v>
                </c:pt>
                <c:pt idx="5">
                  <c:v>330</c:v>
                </c:pt>
                <c:pt idx="6">
                  <c:v>375</c:v>
                </c:pt>
                <c:pt idx="7">
                  <c:v>359</c:v>
                </c:pt>
                <c:pt idx="8">
                  <c:v>334</c:v>
                </c:pt>
                <c:pt idx="9">
                  <c:v>#N/A</c:v>
                </c:pt>
                <c:pt idx="10">
                  <c:v>#N/A</c:v>
                </c:pt>
                <c:pt idx="11">
                  <c:v>#N/A</c:v>
                </c:pt>
                <c:pt idx="12">
                  <c:v>#N/A</c:v>
                </c:pt>
                <c:pt idx="13">
                  <c:v>#N/A</c:v>
                </c:pt>
                <c:pt idx="14">
                  <c:v>#N/A</c:v>
                </c:pt>
                <c:pt idx="15">
                  <c:v>#N/A</c:v>
                </c:pt>
                <c:pt idx="16">
                  <c:v>#N/A</c:v>
                </c:pt>
                <c:pt idx="17">
                  <c:v>#N/A</c:v>
                </c:pt>
                <c:pt idx="18">
                  <c:v>#N/A</c:v>
                </c:pt>
                <c:pt idx="19">
                  <c:v>#N/A</c:v>
                </c:pt>
                <c:pt idx="20">
                  <c:v>310</c:v>
                </c:pt>
                <c:pt idx="21">
                  <c:v>155</c:v>
                </c:pt>
                <c:pt idx="22">
                  <c:v>130</c:v>
                </c:pt>
                <c:pt idx="23">
                  <c:v>120</c:v>
                </c:pt>
                <c:pt idx="24">
                  <c:v>79</c:v>
                </c:pt>
                <c:pt idx="25">
                  <c:v>57</c:v>
                </c:pt>
                <c:pt idx="26">
                  <c:v>137</c:v>
                </c:pt>
                <c:pt idx="27">
                  <c:v>187</c:v>
                </c:pt>
                <c:pt idx="28">
                  <c:v>184</c:v>
                </c:pt>
                <c:pt idx="29">
                  <c:v>205</c:v>
                </c:pt>
                <c:pt idx="30">
                  <c:v>188</c:v>
                </c:pt>
                <c:pt idx="31">
                  <c:v>164</c:v>
                </c:pt>
                <c:pt idx="32">
                  <c:v>190</c:v>
                </c:pt>
                <c:pt idx="33">
                  <c:v>239</c:v>
                </c:pt>
                <c:pt idx="34">
                  <c:v>193</c:v>
                </c:pt>
                <c:pt idx="35">
                  <c:v>219</c:v>
                </c:pt>
                <c:pt idx="36">
                  <c:v>255</c:v>
                </c:pt>
                <c:pt idx="37">
                  <c:v>182</c:v>
                </c:pt>
                <c:pt idx="38">
                  <c:v>233</c:v>
                </c:pt>
                <c:pt idx="39">
                  <c:v>203</c:v>
                </c:pt>
                <c:pt idx="40">
                  <c:v>253</c:v>
                </c:pt>
                <c:pt idx="41">
                  <c:v>300</c:v>
                </c:pt>
                <c:pt idx="42">
                  <c:v>247</c:v>
                </c:pt>
                <c:pt idx="43">
                  <c:v>320</c:v>
                </c:pt>
                <c:pt idx="44">
                  <c:v>255</c:v>
                </c:pt>
                <c:pt idx="45">
                  <c:v>182</c:v>
                </c:pt>
                <c:pt idx="46">
                  <c:v>369</c:v>
                </c:pt>
                <c:pt idx="47">
                  <c:v>230</c:v>
                </c:pt>
                <c:pt idx="48">
                  <c:v>335</c:v>
                </c:pt>
                <c:pt idx="49">
                  <c:v>277</c:v>
                </c:pt>
                <c:pt idx="50">
                  <c:v>281</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numCache>
            </c:numRef>
          </c:val>
          <c:smooth val="0"/>
          <c:extLst>
            <c:ext xmlns:c16="http://schemas.microsoft.com/office/drawing/2014/chart" uri="{C3380CC4-5D6E-409C-BE32-E72D297353CC}">
              <c16:uniqueId val="{00000005-51E9-40CD-91D8-C80D3701301D}"/>
            </c:ext>
          </c:extLst>
        </c:ser>
        <c:ser>
          <c:idx val="5"/>
          <c:order val="6"/>
          <c:tx>
            <c:strRef>
              <c:f>Data!$BB$13</c:f>
              <c:strCache>
                <c:ptCount val="1"/>
                <c:pt idx="0">
                  <c:v>Special Cause - Improvement</c:v>
                </c:pt>
              </c:strCache>
            </c:strRef>
          </c:tx>
          <c:spPr>
            <a:ln w="28575" cap="rnd">
              <a:noFill/>
              <a:round/>
            </a:ln>
            <a:effectLst/>
          </c:spPr>
          <c:marker>
            <c:symbol val="circle"/>
            <c:size val="7"/>
            <c:spPr>
              <a:solidFill>
                <a:srgbClr val="00B0F0"/>
              </a:solidFill>
              <a:ln w="9525">
                <a:noFill/>
              </a:ln>
              <a:effectLst/>
            </c:spPr>
          </c:marker>
          <c:cat>
            <c:numRef>
              <c:f>[0]!Xaxis</c:f>
              <c:numCache>
                <c:formatCode>m/d/yyyy</c:formatCode>
                <c:ptCount val="51"/>
                <c:pt idx="0">
                  <c:v>43759</c:v>
                </c:pt>
                <c:pt idx="1">
                  <c:v>43766</c:v>
                </c:pt>
                <c:pt idx="2">
                  <c:v>43773</c:v>
                </c:pt>
                <c:pt idx="3">
                  <c:v>43780</c:v>
                </c:pt>
                <c:pt idx="4">
                  <c:v>43787</c:v>
                </c:pt>
                <c:pt idx="5">
                  <c:v>43794</c:v>
                </c:pt>
                <c:pt idx="6">
                  <c:v>43801</c:v>
                </c:pt>
                <c:pt idx="7">
                  <c:v>43808</c:v>
                </c:pt>
                <c:pt idx="8">
                  <c:v>43815</c:v>
                </c:pt>
                <c:pt idx="9">
                  <c:v>43822</c:v>
                </c:pt>
                <c:pt idx="10">
                  <c:v>43829</c:v>
                </c:pt>
                <c:pt idx="11">
                  <c:v>43836</c:v>
                </c:pt>
                <c:pt idx="12">
                  <c:v>43843</c:v>
                </c:pt>
                <c:pt idx="13">
                  <c:v>43850</c:v>
                </c:pt>
                <c:pt idx="14">
                  <c:v>43857</c:v>
                </c:pt>
                <c:pt idx="15">
                  <c:v>43864</c:v>
                </c:pt>
                <c:pt idx="16">
                  <c:v>43871</c:v>
                </c:pt>
                <c:pt idx="17">
                  <c:v>43878</c:v>
                </c:pt>
                <c:pt idx="18">
                  <c:v>43885</c:v>
                </c:pt>
                <c:pt idx="19">
                  <c:v>43892</c:v>
                </c:pt>
                <c:pt idx="20">
                  <c:v>43899</c:v>
                </c:pt>
                <c:pt idx="21">
                  <c:v>43906</c:v>
                </c:pt>
                <c:pt idx="22">
                  <c:v>43913</c:v>
                </c:pt>
                <c:pt idx="23">
                  <c:v>43920</c:v>
                </c:pt>
                <c:pt idx="24">
                  <c:v>43927</c:v>
                </c:pt>
                <c:pt idx="25">
                  <c:v>43934</c:v>
                </c:pt>
                <c:pt idx="26">
                  <c:v>43941</c:v>
                </c:pt>
                <c:pt idx="27">
                  <c:v>43948</c:v>
                </c:pt>
                <c:pt idx="28">
                  <c:v>43955</c:v>
                </c:pt>
                <c:pt idx="29">
                  <c:v>43962</c:v>
                </c:pt>
                <c:pt idx="30">
                  <c:v>43969</c:v>
                </c:pt>
                <c:pt idx="31">
                  <c:v>43976</c:v>
                </c:pt>
                <c:pt idx="32">
                  <c:v>43983</c:v>
                </c:pt>
                <c:pt idx="33">
                  <c:v>43990</c:v>
                </c:pt>
                <c:pt idx="34">
                  <c:v>43997</c:v>
                </c:pt>
                <c:pt idx="35">
                  <c:v>44004</c:v>
                </c:pt>
                <c:pt idx="36">
                  <c:v>44011</c:v>
                </c:pt>
                <c:pt idx="37">
                  <c:v>44018</c:v>
                </c:pt>
                <c:pt idx="38">
                  <c:v>44025</c:v>
                </c:pt>
                <c:pt idx="39">
                  <c:v>44032</c:v>
                </c:pt>
                <c:pt idx="40">
                  <c:v>44039</c:v>
                </c:pt>
                <c:pt idx="41">
                  <c:v>44046</c:v>
                </c:pt>
                <c:pt idx="42">
                  <c:v>44053</c:v>
                </c:pt>
                <c:pt idx="43">
                  <c:v>44060</c:v>
                </c:pt>
                <c:pt idx="44">
                  <c:v>44067</c:v>
                </c:pt>
                <c:pt idx="45">
                  <c:v>44074</c:v>
                </c:pt>
                <c:pt idx="46">
                  <c:v>44081</c:v>
                </c:pt>
                <c:pt idx="47">
                  <c:v>44088</c:v>
                </c:pt>
                <c:pt idx="48">
                  <c:v>44095</c:v>
                </c:pt>
                <c:pt idx="49">
                  <c:v>44102</c:v>
                </c:pt>
                <c:pt idx="50">
                  <c:v>44109</c:v>
                </c:pt>
              </c:numCache>
            </c:numRef>
          </c:cat>
          <c:val>
            <c:numRef>
              <c:f>Data!$BB$14:$BB$125</c:f>
              <c:numCache>
                <c:formatCode>0.00</c:formatCode>
                <c:ptCount val="112"/>
                <c:pt idx="0">
                  <c:v>#N/A</c:v>
                </c:pt>
                <c:pt idx="1">
                  <c:v>#N/A</c:v>
                </c:pt>
                <c:pt idx="2">
                  <c:v>#N/A</c:v>
                </c:pt>
                <c:pt idx="3">
                  <c:v>#N/A</c:v>
                </c:pt>
                <c:pt idx="4">
                  <c:v>#N/A</c:v>
                </c:pt>
                <c:pt idx="5">
                  <c:v>#N/A</c:v>
                </c:pt>
                <c:pt idx="6">
                  <c:v>#N/A</c:v>
                </c:pt>
                <c:pt idx="7">
                  <c:v>#N/A</c:v>
                </c:pt>
                <c:pt idx="8">
                  <c:v>#N/A</c:v>
                </c:pt>
                <c:pt idx="9">
                  <c:v>#N/A</c:v>
                </c:pt>
                <c:pt idx="10">
                  <c:v>#N/A</c:v>
                </c:pt>
                <c:pt idx="11">
                  <c:v>522</c:v>
                </c:pt>
                <c:pt idx="12">
                  <c:v>498</c:v>
                </c:pt>
                <c:pt idx="13">
                  <c:v>456</c:v>
                </c:pt>
                <c:pt idx="14">
                  <c:v>431</c:v>
                </c:pt>
                <c:pt idx="15">
                  <c:v>456</c:v>
                </c:pt>
                <c:pt idx="16">
                  <c:v>400</c:v>
                </c:pt>
                <c:pt idx="17">
                  <c:v>424</c:v>
                </c:pt>
                <c:pt idx="18">
                  <c:v>430</c:v>
                </c:pt>
                <c:pt idx="19">
                  <c:v>437</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numCache>
            </c:numRef>
          </c:val>
          <c:smooth val="0"/>
          <c:extLst>
            <c:ext xmlns:c16="http://schemas.microsoft.com/office/drawing/2014/chart" uri="{C3380CC4-5D6E-409C-BE32-E72D297353CC}">
              <c16:uniqueId val="{00000006-51E9-40CD-91D8-C80D3701301D}"/>
            </c:ext>
          </c:extLst>
        </c:ser>
        <c:ser>
          <c:idx val="16"/>
          <c:order val="7"/>
          <c:tx>
            <c:v>Special Cause - Neither</c:v>
          </c:tx>
          <c:spPr>
            <a:ln>
              <a:noFill/>
            </a:ln>
          </c:spPr>
          <c:marker>
            <c:symbol val="circle"/>
            <c:size val="6"/>
            <c:spPr>
              <a:solidFill>
                <a:srgbClr val="CC99FF"/>
              </a:solidFill>
              <a:ln>
                <a:noFill/>
              </a:ln>
            </c:spPr>
          </c:marker>
          <c:cat>
            <c:numRef>
              <c:f>[0]!Xaxis</c:f>
              <c:numCache>
                <c:formatCode>m/d/yyyy</c:formatCode>
                <c:ptCount val="51"/>
                <c:pt idx="0">
                  <c:v>43759</c:v>
                </c:pt>
                <c:pt idx="1">
                  <c:v>43766</c:v>
                </c:pt>
                <c:pt idx="2">
                  <c:v>43773</c:v>
                </c:pt>
                <c:pt idx="3">
                  <c:v>43780</c:v>
                </c:pt>
                <c:pt idx="4">
                  <c:v>43787</c:v>
                </c:pt>
                <c:pt idx="5">
                  <c:v>43794</c:v>
                </c:pt>
                <c:pt idx="6">
                  <c:v>43801</c:v>
                </c:pt>
                <c:pt idx="7">
                  <c:v>43808</c:v>
                </c:pt>
                <c:pt idx="8">
                  <c:v>43815</c:v>
                </c:pt>
                <c:pt idx="9">
                  <c:v>43822</c:v>
                </c:pt>
                <c:pt idx="10">
                  <c:v>43829</c:v>
                </c:pt>
                <c:pt idx="11">
                  <c:v>43836</c:v>
                </c:pt>
                <c:pt idx="12">
                  <c:v>43843</c:v>
                </c:pt>
                <c:pt idx="13">
                  <c:v>43850</c:v>
                </c:pt>
                <c:pt idx="14">
                  <c:v>43857</c:v>
                </c:pt>
                <c:pt idx="15">
                  <c:v>43864</c:v>
                </c:pt>
                <c:pt idx="16">
                  <c:v>43871</c:v>
                </c:pt>
                <c:pt idx="17">
                  <c:v>43878</c:v>
                </c:pt>
                <c:pt idx="18">
                  <c:v>43885</c:v>
                </c:pt>
                <c:pt idx="19">
                  <c:v>43892</c:v>
                </c:pt>
                <c:pt idx="20">
                  <c:v>43899</c:v>
                </c:pt>
                <c:pt idx="21">
                  <c:v>43906</c:v>
                </c:pt>
                <c:pt idx="22">
                  <c:v>43913</c:v>
                </c:pt>
                <c:pt idx="23">
                  <c:v>43920</c:v>
                </c:pt>
                <c:pt idx="24">
                  <c:v>43927</c:v>
                </c:pt>
                <c:pt idx="25">
                  <c:v>43934</c:v>
                </c:pt>
                <c:pt idx="26">
                  <c:v>43941</c:v>
                </c:pt>
                <c:pt idx="27">
                  <c:v>43948</c:v>
                </c:pt>
                <c:pt idx="28">
                  <c:v>43955</c:v>
                </c:pt>
                <c:pt idx="29">
                  <c:v>43962</c:v>
                </c:pt>
                <c:pt idx="30">
                  <c:v>43969</c:v>
                </c:pt>
                <c:pt idx="31">
                  <c:v>43976</c:v>
                </c:pt>
                <c:pt idx="32">
                  <c:v>43983</c:v>
                </c:pt>
                <c:pt idx="33">
                  <c:v>43990</c:v>
                </c:pt>
                <c:pt idx="34">
                  <c:v>43997</c:v>
                </c:pt>
                <c:pt idx="35">
                  <c:v>44004</c:v>
                </c:pt>
                <c:pt idx="36">
                  <c:v>44011</c:v>
                </c:pt>
                <c:pt idx="37">
                  <c:v>44018</c:v>
                </c:pt>
                <c:pt idx="38">
                  <c:v>44025</c:v>
                </c:pt>
                <c:pt idx="39">
                  <c:v>44032</c:v>
                </c:pt>
                <c:pt idx="40">
                  <c:v>44039</c:v>
                </c:pt>
                <c:pt idx="41">
                  <c:v>44046</c:v>
                </c:pt>
                <c:pt idx="42">
                  <c:v>44053</c:v>
                </c:pt>
                <c:pt idx="43">
                  <c:v>44060</c:v>
                </c:pt>
                <c:pt idx="44">
                  <c:v>44067</c:v>
                </c:pt>
                <c:pt idx="45">
                  <c:v>44074</c:v>
                </c:pt>
                <c:pt idx="46">
                  <c:v>44081</c:v>
                </c:pt>
                <c:pt idx="47">
                  <c:v>44088</c:v>
                </c:pt>
                <c:pt idx="48">
                  <c:v>44095</c:v>
                </c:pt>
                <c:pt idx="49">
                  <c:v>44102</c:v>
                </c:pt>
                <c:pt idx="50">
                  <c:v>44109</c:v>
                </c:pt>
              </c:numCache>
            </c:numRef>
          </c:cat>
          <c:val>
            <c:numRef>
              <c:f>Data!$BD$14:$BD$125</c:f>
              <c:numCache>
                <c:formatCode>0.00</c:formatCode>
                <c:ptCount val="11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numCache>
            </c:numRef>
          </c:val>
          <c:smooth val="0"/>
          <c:extLst>
            <c:ext xmlns:c16="http://schemas.microsoft.com/office/drawing/2014/chart" uri="{C3380CC4-5D6E-409C-BE32-E72D297353CC}">
              <c16:uniqueId val="{00000007-51E9-40CD-91D8-C80D3701301D}"/>
            </c:ext>
          </c:extLst>
        </c:ser>
        <c:ser>
          <c:idx val="17"/>
          <c:order val="8"/>
          <c:tx>
            <c:strRef>
              <c:f>Data!$BQ$13</c:f>
              <c:strCache>
                <c:ptCount val="1"/>
                <c:pt idx="0">
                  <c:v>SHSC in 'Covid mode'</c:v>
                </c:pt>
              </c:strCache>
            </c:strRef>
          </c:tx>
          <c:spPr>
            <a:ln>
              <a:noFill/>
            </a:ln>
          </c:spPr>
          <c:marker>
            <c:symbol val="none"/>
          </c:marker>
          <c:dLbls>
            <c:dLbl>
              <c:idx val="0"/>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8-51E9-40CD-91D8-C80D3701301D}"/>
                </c:ext>
              </c:extLst>
            </c:dLbl>
            <c:dLbl>
              <c:idx val="1"/>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9-51E9-40CD-91D8-C80D3701301D}"/>
                </c:ext>
              </c:extLst>
            </c:dLbl>
            <c:dLbl>
              <c:idx val="2"/>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A-51E9-40CD-91D8-C80D3701301D}"/>
                </c:ext>
              </c:extLst>
            </c:dLbl>
            <c:dLbl>
              <c:idx val="3"/>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B-51E9-40CD-91D8-C80D3701301D}"/>
                </c:ext>
              </c:extLst>
            </c:dLbl>
            <c:dLbl>
              <c:idx val="4"/>
              <c:layout>
                <c:manualLayout>
                  <c:x val="-4.176580382720195E-2"/>
                  <c:y val="-0.1473399669466376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C-51E9-40CD-91D8-C80D3701301D}"/>
                </c:ext>
              </c:extLst>
            </c:dLbl>
            <c:dLbl>
              <c:idx val="5"/>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D-51E9-40CD-91D8-C80D3701301D}"/>
                </c:ext>
              </c:extLst>
            </c:dLbl>
            <c:dLbl>
              <c:idx val="6"/>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E-51E9-40CD-91D8-C80D3701301D}"/>
                </c:ext>
              </c:extLst>
            </c:dLbl>
            <c:dLbl>
              <c:idx val="7"/>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F-51E9-40CD-91D8-C80D3701301D}"/>
                </c:ext>
              </c:extLst>
            </c:dLbl>
            <c:dLbl>
              <c:idx val="8"/>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0-51E9-40CD-91D8-C80D3701301D}"/>
                </c:ext>
              </c:extLst>
            </c:dLbl>
            <c:dLbl>
              <c:idx val="9"/>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1-51E9-40CD-91D8-C80D3701301D}"/>
                </c:ext>
              </c:extLst>
            </c:dLbl>
            <c:dLbl>
              <c:idx val="10"/>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2-51E9-40CD-91D8-C80D3701301D}"/>
                </c:ext>
              </c:extLst>
            </c:dLbl>
            <c:dLbl>
              <c:idx val="11"/>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3-51E9-40CD-91D8-C80D3701301D}"/>
                </c:ext>
              </c:extLst>
            </c:dLbl>
            <c:dLbl>
              <c:idx val="12"/>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4-51E9-40CD-91D8-C80D3701301D}"/>
                </c:ext>
              </c:extLst>
            </c:dLbl>
            <c:dLbl>
              <c:idx val="13"/>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5-51E9-40CD-91D8-C80D3701301D}"/>
                </c:ext>
              </c:extLst>
            </c:dLbl>
            <c:dLbl>
              <c:idx val="14"/>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6-51E9-40CD-91D8-C80D3701301D}"/>
                </c:ext>
              </c:extLst>
            </c:dLbl>
            <c:dLbl>
              <c:idx val="15"/>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7-51E9-40CD-91D8-C80D3701301D}"/>
                </c:ext>
              </c:extLst>
            </c:dLbl>
            <c:dLbl>
              <c:idx val="16"/>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8-51E9-40CD-91D8-C80D3701301D}"/>
                </c:ext>
              </c:extLst>
            </c:dLbl>
            <c:dLbl>
              <c:idx val="17"/>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9-51E9-40CD-91D8-C80D3701301D}"/>
                </c:ext>
              </c:extLst>
            </c:dLbl>
            <c:dLbl>
              <c:idx val="18"/>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A-51E9-40CD-91D8-C80D3701301D}"/>
                </c:ext>
              </c:extLst>
            </c:dLbl>
            <c:dLbl>
              <c:idx val="19"/>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B-51E9-40CD-91D8-C80D3701301D}"/>
                </c:ext>
              </c:extLst>
            </c:dLbl>
            <c:dLbl>
              <c:idx val="20"/>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C-51E9-40CD-91D8-C80D3701301D}"/>
                </c:ext>
              </c:extLst>
            </c:dLbl>
            <c:dLbl>
              <c:idx val="21"/>
              <c:layout>
                <c:manualLayout>
                  <c:x val="-0.26788083333333335"/>
                  <c:y val="9.1909953703703709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D-51E9-40CD-91D8-C80D3701301D}"/>
                </c:ext>
              </c:extLst>
            </c:dLbl>
            <c:dLbl>
              <c:idx val="22"/>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E-51E9-40CD-91D8-C80D3701301D}"/>
                </c:ext>
              </c:extLst>
            </c:dLbl>
            <c:dLbl>
              <c:idx val="23"/>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F-51E9-40CD-91D8-C80D3701301D}"/>
                </c:ext>
              </c:extLst>
            </c:dLbl>
            <c:dLbl>
              <c:idx val="24"/>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0-51E9-40CD-91D8-C80D3701301D}"/>
                </c:ext>
              </c:extLst>
            </c:dLbl>
            <c:dLbl>
              <c:idx val="25"/>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1-51E9-40CD-91D8-C80D3701301D}"/>
                </c:ext>
              </c:extLst>
            </c:dLbl>
            <c:dLbl>
              <c:idx val="26"/>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2-51E9-40CD-91D8-C80D3701301D}"/>
                </c:ext>
              </c:extLst>
            </c:dLbl>
            <c:dLbl>
              <c:idx val="27"/>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3-51E9-40CD-91D8-C80D3701301D}"/>
                </c:ext>
              </c:extLst>
            </c:dLbl>
            <c:dLbl>
              <c:idx val="28"/>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4-51E9-40CD-91D8-C80D3701301D}"/>
                </c:ext>
              </c:extLst>
            </c:dLbl>
            <c:dLbl>
              <c:idx val="29"/>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5-51E9-40CD-91D8-C80D3701301D}"/>
                </c:ext>
              </c:extLst>
            </c:dLbl>
            <c:dLbl>
              <c:idx val="30"/>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6-51E9-40CD-91D8-C80D3701301D}"/>
                </c:ext>
              </c:extLst>
            </c:dLbl>
            <c:dLbl>
              <c:idx val="31"/>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7-51E9-40CD-91D8-C80D3701301D}"/>
                </c:ext>
              </c:extLst>
            </c:dLbl>
            <c:dLbl>
              <c:idx val="32"/>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8-51E9-40CD-91D8-C80D3701301D}"/>
                </c:ext>
              </c:extLst>
            </c:dLbl>
            <c:dLbl>
              <c:idx val="33"/>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9-51E9-40CD-91D8-C80D3701301D}"/>
                </c:ext>
              </c:extLst>
            </c:dLbl>
            <c:dLbl>
              <c:idx val="34"/>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A-51E9-40CD-91D8-C80D3701301D}"/>
                </c:ext>
              </c:extLst>
            </c:dLbl>
            <c:dLbl>
              <c:idx val="35"/>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B-51E9-40CD-91D8-C80D3701301D}"/>
                </c:ext>
              </c:extLst>
            </c:dLbl>
            <c:dLbl>
              <c:idx val="36"/>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C-51E9-40CD-91D8-C80D3701301D}"/>
                </c:ext>
              </c:extLst>
            </c:dLbl>
            <c:dLbl>
              <c:idx val="37"/>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D-51E9-40CD-91D8-C80D3701301D}"/>
                </c:ext>
              </c:extLst>
            </c:dLbl>
            <c:dLbl>
              <c:idx val="38"/>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E-51E9-40CD-91D8-C80D3701301D}"/>
                </c:ext>
              </c:extLst>
            </c:dLbl>
            <c:dLbl>
              <c:idx val="39"/>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F-51E9-40CD-91D8-C80D3701301D}"/>
                </c:ext>
              </c:extLst>
            </c:dLbl>
            <c:dLbl>
              <c:idx val="40"/>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30-51E9-40CD-91D8-C80D3701301D}"/>
                </c:ext>
              </c:extLst>
            </c:dLbl>
            <c:dLbl>
              <c:idx val="41"/>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31-51E9-40CD-91D8-C80D3701301D}"/>
                </c:ext>
              </c:extLst>
            </c:dLbl>
            <c:dLbl>
              <c:idx val="42"/>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32-51E9-40CD-91D8-C80D3701301D}"/>
                </c:ext>
              </c:extLst>
            </c:dLbl>
            <c:dLbl>
              <c:idx val="43"/>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33-51E9-40CD-91D8-C80D3701301D}"/>
                </c:ext>
              </c:extLst>
            </c:dLbl>
            <c:dLbl>
              <c:idx val="44"/>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34-51E9-40CD-91D8-C80D3701301D}"/>
                </c:ext>
              </c:extLst>
            </c:dLbl>
            <c:dLbl>
              <c:idx val="45"/>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35-51E9-40CD-91D8-C80D3701301D}"/>
                </c:ext>
              </c:extLst>
            </c:dLbl>
            <c:dLbl>
              <c:idx val="46"/>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36-51E9-40CD-91D8-C80D3701301D}"/>
                </c:ext>
              </c:extLst>
            </c:dLbl>
            <c:dLbl>
              <c:idx val="47"/>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37-51E9-40CD-91D8-C80D3701301D}"/>
                </c:ext>
              </c:extLst>
            </c:dLbl>
            <c:dLbl>
              <c:idx val="48"/>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38-51E9-40CD-91D8-C80D3701301D}"/>
                </c:ext>
              </c:extLst>
            </c:dLbl>
            <c:dLbl>
              <c:idx val="49"/>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39-51E9-40CD-91D8-C80D3701301D}"/>
                </c:ext>
              </c:extLst>
            </c:dLbl>
            <c:dLbl>
              <c:idx val="50"/>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3A-51E9-40CD-91D8-C80D3701301D}"/>
                </c:ext>
              </c:extLst>
            </c:dLbl>
            <c:dLbl>
              <c:idx val="51"/>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3B-51E9-40CD-91D8-C80D3701301D}"/>
                </c:ext>
              </c:extLst>
            </c:dLbl>
            <c:dLbl>
              <c:idx val="52"/>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3C-51E9-40CD-91D8-C80D3701301D}"/>
                </c:ext>
              </c:extLst>
            </c:dLbl>
            <c:dLbl>
              <c:idx val="53"/>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3D-51E9-40CD-91D8-C80D3701301D}"/>
                </c:ext>
              </c:extLst>
            </c:dLbl>
            <c:dLbl>
              <c:idx val="54"/>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3E-51E9-40CD-91D8-C80D3701301D}"/>
                </c:ext>
              </c:extLst>
            </c:dLbl>
            <c:dLbl>
              <c:idx val="55"/>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3F-51E9-40CD-91D8-C80D3701301D}"/>
                </c:ext>
              </c:extLst>
            </c:dLbl>
            <c:dLbl>
              <c:idx val="56"/>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40-51E9-40CD-91D8-C80D3701301D}"/>
                </c:ext>
              </c:extLst>
            </c:dLbl>
            <c:dLbl>
              <c:idx val="57"/>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41-51E9-40CD-91D8-C80D3701301D}"/>
                </c:ext>
              </c:extLst>
            </c:dLbl>
            <c:dLbl>
              <c:idx val="58"/>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42-51E9-40CD-91D8-C80D3701301D}"/>
                </c:ext>
              </c:extLst>
            </c:dLbl>
            <c:dLbl>
              <c:idx val="59"/>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43-51E9-40CD-91D8-C80D3701301D}"/>
                </c:ext>
              </c:extLst>
            </c:dLbl>
            <c:dLbl>
              <c:idx val="60"/>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44-51E9-40CD-91D8-C80D3701301D}"/>
                </c:ext>
              </c:extLst>
            </c:dLbl>
            <c:dLbl>
              <c:idx val="61"/>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45-51E9-40CD-91D8-C80D3701301D}"/>
                </c:ext>
              </c:extLst>
            </c:dLbl>
            <c:dLbl>
              <c:idx val="62"/>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46-51E9-40CD-91D8-C80D3701301D}"/>
                </c:ext>
              </c:extLst>
            </c:dLbl>
            <c:dLbl>
              <c:idx val="63"/>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47-51E9-40CD-91D8-C80D3701301D}"/>
                </c:ext>
              </c:extLst>
            </c:dLbl>
            <c:dLbl>
              <c:idx val="64"/>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48-51E9-40CD-91D8-C80D3701301D}"/>
                </c:ext>
              </c:extLst>
            </c:dLbl>
            <c:dLbl>
              <c:idx val="65"/>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49-51E9-40CD-91D8-C80D3701301D}"/>
                </c:ext>
              </c:extLst>
            </c:dLbl>
            <c:dLbl>
              <c:idx val="66"/>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4A-51E9-40CD-91D8-C80D3701301D}"/>
                </c:ext>
              </c:extLst>
            </c:dLbl>
            <c:dLbl>
              <c:idx val="67"/>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4B-51E9-40CD-91D8-C80D3701301D}"/>
                </c:ext>
              </c:extLst>
            </c:dLbl>
            <c:dLbl>
              <c:idx val="68"/>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4C-51E9-40CD-91D8-C80D3701301D}"/>
                </c:ext>
              </c:extLst>
            </c:dLbl>
            <c:dLbl>
              <c:idx val="69"/>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4D-51E9-40CD-91D8-C80D3701301D}"/>
                </c:ext>
              </c:extLst>
            </c:dLbl>
            <c:dLbl>
              <c:idx val="70"/>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4E-51E9-40CD-91D8-C80D3701301D}"/>
                </c:ext>
              </c:extLst>
            </c:dLbl>
            <c:dLbl>
              <c:idx val="71"/>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4F-51E9-40CD-91D8-C80D3701301D}"/>
                </c:ext>
              </c:extLst>
            </c:dLbl>
            <c:dLbl>
              <c:idx val="72"/>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50-51E9-40CD-91D8-C80D3701301D}"/>
                </c:ext>
              </c:extLst>
            </c:dLbl>
            <c:dLbl>
              <c:idx val="73"/>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51-51E9-40CD-91D8-C80D3701301D}"/>
                </c:ext>
              </c:extLst>
            </c:dLbl>
            <c:dLbl>
              <c:idx val="74"/>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52-51E9-40CD-91D8-C80D3701301D}"/>
                </c:ext>
              </c:extLst>
            </c:dLbl>
            <c:dLbl>
              <c:idx val="75"/>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53-51E9-40CD-91D8-C80D3701301D}"/>
                </c:ext>
              </c:extLst>
            </c:dLbl>
            <c:dLbl>
              <c:idx val="76"/>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54-51E9-40CD-91D8-C80D3701301D}"/>
                </c:ext>
              </c:extLst>
            </c:dLbl>
            <c:dLbl>
              <c:idx val="77"/>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55-51E9-40CD-91D8-C80D3701301D}"/>
                </c:ext>
              </c:extLst>
            </c:dLbl>
            <c:dLbl>
              <c:idx val="78"/>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56-51E9-40CD-91D8-C80D3701301D}"/>
                </c:ext>
              </c:extLst>
            </c:dLbl>
            <c:dLbl>
              <c:idx val="79"/>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57-51E9-40CD-91D8-C80D3701301D}"/>
                </c:ext>
              </c:extLst>
            </c:dLbl>
            <c:dLbl>
              <c:idx val="80"/>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58-51E9-40CD-91D8-C80D3701301D}"/>
                </c:ext>
              </c:extLst>
            </c:dLbl>
            <c:dLbl>
              <c:idx val="81"/>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59-51E9-40CD-91D8-C80D3701301D}"/>
                </c:ext>
              </c:extLst>
            </c:dLbl>
            <c:dLbl>
              <c:idx val="82"/>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5A-51E9-40CD-91D8-C80D3701301D}"/>
                </c:ext>
              </c:extLst>
            </c:dLbl>
            <c:dLbl>
              <c:idx val="83"/>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5B-51E9-40CD-91D8-C80D3701301D}"/>
                </c:ext>
              </c:extLst>
            </c:dLbl>
            <c:dLbl>
              <c:idx val="84"/>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5C-51E9-40CD-91D8-C80D3701301D}"/>
                </c:ext>
              </c:extLst>
            </c:dLbl>
            <c:dLbl>
              <c:idx val="85"/>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5D-51E9-40CD-91D8-C80D3701301D}"/>
                </c:ext>
              </c:extLst>
            </c:dLbl>
            <c:dLbl>
              <c:idx val="86"/>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5E-51E9-40CD-91D8-C80D3701301D}"/>
                </c:ext>
              </c:extLst>
            </c:dLbl>
            <c:dLbl>
              <c:idx val="87"/>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5F-51E9-40CD-91D8-C80D3701301D}"/>
                </c:ext>
              </c:extLst>
            </c:dLbl>
            <c:dLbl>
              <c:idx val="88"/>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60-51E9-40CD-91D8-C80D3701301D}"/>
                </c:ext>
              </c:extLst>
            </c:dLbl>
            <c:dLbl>
              <c:idx val="89"/>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61-51E9-40CD-91D8-C80D3701301D}"/>
                </c:ext>
              </c:extLst>
            </c:dLbl>
            <c:dLbl>
              <c:idx val="90"/>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62-51E9-40CD-91D8-C80D3701301D}"/>
                </c:ext>
              </c:extLst>
            </c:dLbl>
            <c:dLbl>
              <c:idx val="91"/>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63-51E9-40CD-91D8-C80D3701301D}"/>
                </c:ext>
              </c:extLst>
            </c:dLbl>
            <c:dLbl>
              <c:idx val="92"/>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64-51E9-40CD-91D8-C80D3701301D}"/>
                </c:ext>
              </c:extLst>
            </c:dLbl>
            <c:dLbl>
              <c:idx val="93"/>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65-51E9-40CD-91D8-C80D3701301D}"/>
                </c:ext>
              </c:extLst>
            </c:dLbl>
            <c:dLbl>
              <c:idx val="94"/>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66-51E9-40CD-91D8-C80D3701301D}"/>
                </c:ext>
              </c:extLst>
            </c:dLbl>
            <c:dLbl>
              <c:idx val="95"/>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67-51E9-40CD-91D8-C80D3701301D}"/>
                </c:ext>
              </c:extLst>
            </c:dLbl>
            <c:dLbl>
              <c:idx val="96"/>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68-51E9-40CD-91D8-C80D3701301D}"/>
                </c:ext>
              </c:extLst>
            </c:dLbl>
            <c:dLbl>
              <c:idx val="97"/>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69-51E9-40CD-91D8-C80D3701301D}"/>
                </c:ext>
              </c:extLst>
            </c:dLbl>
            <c:dLbl>
              <c:idx val="98"/>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6A-51E9-40CD-91D8-C80D3701301D}"/>
                </c:ext>
              </c:extLst>
            </c:dLbl>
            <c:dLbl>
              <c:idx val="99"/>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6B-51E9-40CD-91D8-C80D3701301D}"/>
                </c:ext>
              </c:extLst>
            </c:dLbl>
            <c:dLbl>
              <c:idx val="100"/>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6C-51E9-40CD-91D8-C80D3701301D}"/>
                </c:ext>
              </c:extLst>
            </c:dLbl>
            <c:dLbl>
              <c:idx val="101"/>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6D-51E9-40CD-91D8-C80D3701301D}"/>
                </c:ext>
              </c:extLst>
            </c:dLbl>
            <c:dLbl>
              <c:idx val="102"/>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6E-51E9-40CD-91D8-C80D3701301D}"/>
                </c:ext>
              </c:extLst>
            </c:dLbl>
            <c:dLbl>
              <c:idx val="103"/>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6F-51E9-40CD-91D8-C80D3701301D}"/>
                </c:ext>
              </c:extLst>
            </c:dLbl>
            <c:dLbl>
              <c:idx val="104"/>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70-51E9-40CD-91D8-C80D3701301D}"/>
                </c:ext>
              </c:extLst>
            </c:dLbl>
            <c:dLbl>
              <c:idx val="105"/>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71-51E9-40CD-91D8-C80D3701301D}"/>
                </c:ext>
              </c:extLst>
            </c:dLbl>
            <c:dLbl>
              <c:idx val="106"/>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72-51E9-40CD-91D8-C80D3701301D}"/>
                </c:ext>
              </c:extLst>
            </c:dLbl>
            <c:dLbl>
              <c:idx val="107"/>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73-51E9-40CD-91D8-C80D3701301D}"/>
                </c:ext>
              </c:extLst>
            </c:dLbl>
            <c:dLbl>
              <c:idx val="108"/>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74-51E9-40CD-91D8-C80D3701301D}"/>
                </c:ext>
              </c:extLst>
            </c:dLbl>
            <c:dLbl>
              <c:idx val="109"/>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75-51E9-40CD-91D8-C80D3701301D}"/>
                </c:ext>
              </c:extLst>
            </c:dLbl>
            <c:dLbl>
              <c:idx val="110"/>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76-51E9-40CD-91D8-C80D3701301D}"/>
                </c:ext>
              </c:extLst>
            </c:dLbl>
            <c:dLbl>
              <c:idx val="111"/>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77-51E9-40CD-91D8-C80D3701301D}"/>
                </c:ext>
              </c:extLst>
            </c:dLbl>
            <c:spPr>
              <a:solidFill>
                <a:srgbClr val="F3E279"/>
              </a:solidFill>
              <a:ln>
                <a:noFill/>
              </a:ln>
              <a:effectLst/>
            </c:spPr>
            <c:dLblPos val="r"/>
            <c:showLegendKey val="0"/>
            <c:showVal val="0"/>
            <c:showCatName val="0"/>
            <c:showSerName val="1"/>
            <c:showPercent val="0"/>
            <c:showBubbleSize val="0"/>
            <c:showLeaderLines val="0"/>
            <c:extLst>
              <c:ext xmlns:c15="http://schemas.microsoft.com/office/drawing/2012/chart" uri="{CE6537A1-D6FC-4f65-9D91-7224C49458BB}">
                <c15:showLeaderLines val="1"/>
              </c:ext>
            </c:extLst>
          </c:dLbls>
          <c:val>
            <c:numRef>
              <c:f>Data!$BQ$14:$BQ$125</c:f>
              <c:numCache>
                <c:formatCode>0.00</c:formatCode>
                <c:ptCount val="11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155</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numCache>
            </c:numRef>
          </c:val>
          <c:smooth val="0"/>
          <c:extLst>
            <c:ext xmlns:c16="http://schemas.microsoft.com/office/drawing/2014/chart" uri="{C3380CC4-5D6E-409C-BE32-E72D297353CC}">
              <c16:uniqueId val="{00000078-51E9-40CD-91D8-C80D3701301D}"/>
            </c:ext>
          </c:extLst>
        </c:ser>
        <c:ser>
          <c:idx val="18"/>
          <c:order val="9"/>
          <c:tx>
            <c:strRef>
              <c:f>Data!$BR$13</c:f>
              <c:strCache>
                <c:ptCount val="1"/>
                <c:pt idx="0">
                  <c:v>First SHSC IP Covid cases </c:v>
                </c:pt>
              </c:strCache>
            </c:strRef>
          </c:tx>
          <c:spPr>
            <a:ln>
              <a:noFill/>
            </a:ln>
          </c:spPr>
          <c:marker>
            <c:symbol val="none"/>
          </c:marker>
          <c:dLbls>
            <c:dLbl>
              <c:idx val="13"/>
              <c:layout>
                <c:manualLayout>
                  <c:x val="-2.9791628101462051E-2"/>
                  <c:y val="-0.11190572072419787"/>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79-51E9-40CD-91D8-C80D3701301D}"/>
                </c:ext>
              </c:extLst>
            </c:dLbl>
            <c:dLbl>
              <c:idx val="22"/>
              <c:layout>
                <c:manualLayout>
                  <c:x val="-4.2729166666667312E-3"/>
                  <c:y val="-0.39087361111111113"/>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7A-51E9-40CD-91D8-C80D3701301D}"/>
                </c:ext>
              </c:extLst>
            </c:dLbl>
            <c:dLbl>
              <c:idx val="24"/>
              <c:layout>
                <c:manualLayout>
                  <c:x val="-2.5113979176994591E-2"/>
                  <c:y val="0.15089827209222947"/>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7B-51E9-40CD-91D8-C80D3701301D}"/>
                </c:ext>
              </c:extLst>
            </c:dLbl>
            <c:spPr>
              <a:solidFill>
                <a:srgbClr val="F3E279"/>
              </a:solidFill>
              <a:ln>
                <a:noFill/>
              </a:ln>
              <a:effectLst/>
            </c:spPr>
            <c:dLblPos val="b"/>
            <c:showLegendKey val="0"/>
            <c:showVal val="0"/>
            <c:showCatName val="0"/>
            <c:showSerName val="1"/>
            <c:showPercent val="0"/>
            <c:showBubbleSize val="0"/>
            <c:showLeaderLines val="0"/>
            <c:extLst>
              <c:ext xmlns:c15="http://schemas.microsoft.com/office/drawing/2012/chart" uri="{CE6537A1-D6FC-4f65-9D91-7224C49458BB}">
                <c15:showLeaderLines val="1"/>
              </c:ext>
            </c:extLst>
          </c:dLbls>
          <c:val>
            <c:numRef>
              <c:f>Data!$BR$14:$BR$125</c:f>
              <c:numCache>
                <c:formatCode>0.00</c:formatCode>
                <c:ptCount val="11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130</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numCache>
            </c:numRef>
          </c:val>
          <c:smooth val="0"/>
          <c:extLst>
            <c:ext xmlns:c16="http://schemas.microsoft.com/office/drawing/2014/chart" uri="{C3380CC4-5D6E-409C-BE32-E72D297353CC}">
              <c16:uniqueId val="{0000007C-51E9-40CD-91D8-C80D3701301D}"/>
            </c:ext>
          </c:extLst>
        </c:ser>
        <c:ser>
          <c:idx val="19"/>
          <c:order val="10"/>
          <c:tx>
            <c:strRef>
              <c:f>Data!$BS$13</c:f>
              <c:strCache>
                <c:ptCount val="1"/>
                <c:pt idx="0">
                  <c:v>First UK Covid cases</c:v>
                </c:pt>
              </c:strCache>
            </c:strRef>
          </c:tx>
          <c:spPr>
            <a:ln>
              <a:noFill/>
            </a:ln>
          </c:spPr>
          <c:marker>
            <c:symbol val="none"/>
          </c:marker>
          <c:dLbls>
            <c:dLbl>
              <c:idx val="4"/>
              <c:layout>
                <c:manualLayout>
                  <c:x val="0.10053160682002479"/>
                  <c:y val="-0.2539454312608174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7D-51E9-40CD-91D8-C80D3701301D}"/>
                </c:ext>
              </c:extLst>
            </c:dLbl>
            <c:dLbl>
              <c:idx val="14"/>
              <c:layout>
                <c:manualLayout>
                  <c:x val="-0.12750486111111112"/>
                  <c:y val="-0.16460972222222223"/>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7E-51E9-40CD-91D8-C80D3701301D}"/>
                </c:ext>
              </c:extLst>
            </c:dLbl>
            <c:dLbl>
              <c:idx val="32"/>
              <c:layout>
                <c:manualLayout>
                  <c:x val="-3.5710594863490201E-2"/>
                  <c:y val="0.12401986177853876"/>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7F-51E9-40CD-91D8-C80D3701301D}"/>
                </c:ext>
              </c:extLst>
            </c:dLbl>
            <c:spPr>
              <a:solidFill>
                <a:srgbClr val="F3E279"/>
              </a:solidFill>
              <a:ln>
                <a:noFill/>
              </a:ln>
              <a:effectLst/>
            </c:spPr>
            <c:dLblPos val="ctr"/>
            <c:showLegendKey val="0"/>
            <c:showVal val="0"/>
            <c:showCatName val="0"/>
            <c:showSerName val="1"/>
            <c:showPercent val="0"/>
            <c:showBubbleSize val="0"/>
            <c:showLeaderLines val="0"/>
            <c:extLst>
              <c:ext xmlns:c15="http://schemas.microsoft.com/office/drawing/2012/chart" uri="{CE6537A1-D6FC-4f65-9D91-7224C49458BB}">
                <c15:showLeaderLines val="1"/>
              </c:ext>
            </c:extLst>
          </c:dLbls>
          <c:val>
            <c:numRef>
              <c:f>Data!$BS$14:$BS$125</c:f>
              <c:numCache>
                <c:formatCode>0.00</c:formatCode>
                <c:ptCount val="11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431</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numCache>
            </c:numRef>
          </c:val>
          <c:smooth val="0"/>
          <c:extLst>
            <c:ext xmlns:c16="http://schemas.microsoft.com/office/drawing/2014/chart" uri="{C3380CC4-5D6E-409C-BE32-E72D297353CC}">
              <c16:uniqueId val="{00000080-51E9-40CD-91D8-C80D3701301D}"/>
            </c:ext>
          </c:extLst>
        </c:ser>
        <c:ser>
          <c:idx val="20"/>
          <c:order val="11"/>
          <c:tx>
            <c:strRef>
              <c:f>Data!$BT$13</c:f>
              <c:strCache>
                <c:ptCount val="1"/>
                <c:pt idx="0">
                  <c:v>0%</c:v>
                </c:pt>
              </c:strCache>
            </c:strRef>
          </c:tx>
          <c:spPr>
            <a:ln>
              <a:noFill/>
            </a:ln>
          </c:spPr>
          <c:marker>
            <c:symbol val="none"/>
          </c:marker>
          <c:dLbls>
            <c:dLbl>
              <c:idx val="33"/>
              <c:layout>
                <c:manualLayout>
                  <c:x val="-9.512485136741973E-3"/>
                  <c:y val="-0.15002223581077323"/>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81-51E9-40CD-91D8-C80D3701301D}"/>
                </c:ext>
              </c:extLst>
            </c:dLbl>
            <c:dLbl>
              <c:idx val="35"/>
              <c:layout>
                <c:manualLayout>
                  <c:x val="5.6158248833567695E-2"/>
                  <c:y val="0.12401986177853874"/>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82-51E9-40CD-91D8-C80D3701301D}"/>
                </c:ext>
              </c:extLst>
            </c:dLbl>
            <c:spPr>
              <a:solidFill>
                <a:srgbClr val="F3E279"/>
              </a:solidFill>
              <a:ln>
                <a:noFill/>
              </a:ln>
              <a:effectLst/>
            </c:spPr>
            <c:dLblPos val="ctr"/>
            <c:showLegendKey val="0"/>
            <c:showVal val="0"/>
            <c:showCatName val="0"/>
            <c:showSerName val="1"/>
            <c:showPercent val="0"/>
            <c:showBubbleSize val="0"/>
            <c:showLeaderLines val="0"/>
            <c:extLst>
              <c:ext xmlns:c15="http://schemas.microsoft.com/office/drawing/2012/chart" uri="{CE6537A1-D6FC-4f65-9D91-7224C49458BB}">
                <c15:showLeaderLines val="1"/>
              </c:ext>
            </c:extLst>
          </c:dLbls>
          <c:val>
            <c:numRef>
              <c:f>Data!$BT$14:$BT$125</c:f>
              <c:numCache>
                <c:formatCode>0.00</c:formatCode>
                <c:ptCount val="11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numCache>
            </c:numRef>
          </c:val>
          <c:smooth val="0"/>
          <c:extLst>
            <c:ext xmlns:c16="http://schemas.microsoft.com/office/drawing/2014/chart" uri="{C3380CC4-5D6E-409C-BE32-E72D297353CC}">
              <c16:uniqueId val="{00000083-51E9-40CD-91D8-C80D3701301D}"/>
            </c:ext>
          </c:extLst>
        </c:ser>
        <c:ser>
          <c:idx val="21"/>
          <c:order val="12"/>
          <c:tx>
            <c:strRef>
              <c:f>Data!$BU$13</c:f>
              <c:strCache>
                <c:ptCount val="1"/>
                <c:pt idx="0">
                  <c:v>0%</c:v>
                </c:pt>
              </c:strCache>
            </c:strRef>
          </c:tx>
          <c:spPr>
            <a:ln>
              <a:noFill/>
            </a:ln>
          </c:spPr>
          <c:marker>
            <c:symbol val="none"/>
          </c:marker>
          <c:dLbls>
            <c:dLbl>
              <c:idx val="51"/>
              <c:layout>
                <c:manualLayout>
                  <c:x val="-1.9679429132063383E-2"/>
                  <c:y val="0.4074938315580558"/>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84-51E9-40CD-91D8-C80D3701301D}"/>
                </c:ext>
              </c:extLst>
            </c:dLbl>
            <c:spPr>
              <a:solidFill>
                <a:srgbClr val="F3E279"/>
              </a:solidFill>
              <a:ln>
                <a:noFill/>
              </a:ln>
              <a:effectLst/>
            </c:spPr>
            <c:dLblPos val="ctr"/>
            <c:showLegendKey val="0"/>
            <c:showVal val="0"/>
            <c:showCatName val="0"/>
            <c:showSerName val="1"/>
            <c:showPercent val="0"/>
            <c:showBubbleSize val="0"/>
            <c:showLeaderLines val="0"/>
            <c:extLst>
              <c:ext xmlns:c15="http://schemas.microsoft.com/office/drawing/2012/chart" uri="{CE6537A1-D6FC-4f65-9D91-7224C49458BB}">
                <c15:showLeaderLines val="1"/>
              </c:ext>
            </c:extLst>
          </c:dLbls>
          <c:val>
            <c:numRef>
              <c:f>Data!$BU$14:$BU$125</c:f>
              <c:numCache>
                <c:formatCode>0.00</c:formatCode>
                <c:ptCount val="11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numCache>
            </c:numRef>
          </c:val>
          <c:smooth val="0"/>
          <c:extLst>
            <c:ext xmlns:c16="http://schemas.microsoft.com/office/drawing/2014/chart" uri="{C3380CC4-5D6E-409C-BE32-E72D297353CC}">
              <c16:uniqueId val="{00000085-51E9-40CD-91D8-C80D3701301D}"/>
            </c:ext>
          </c:extLst>
        </c:ser>
        <c:ser>
          <c:idx val="7"/>
          <c:order val="13"/>
          <c:tx>
            <c:v>I1</c:v>
          </c:tx>
          <c:spPr>
            <a:ln>
              <a:noFill/>
            </a:ln>
          </c:spPr>
          <c:marker>
            <c:symbol val="circle"/>
            <c:size val="23"/>
            <c:spPr>
              <a:blipFill>
                <a:blip xmlns:r="http://schemas.openxmlformats.org/officeDocument/2006/relationships" r:embed="rId2"/>
                <a:stretch>
                  <a:fillRect l="32000"/>
                </a:stretch>
              </a:blipFill>
              <a:ln>
                <a:noFill/>
              </a:ln>
            </c:spPr>
          </c:marker>
          <c:cat>
            <c:numRef>
              <c:f>[0]!Xaxis</c:f>
              <c:numCache>
                <c:formatCode>m/d/yyyy</c:formatCode>
                <c:ptCount val="51"/>
                <c:pt idx="0">
                  <c:v>43759</c:v>
                </c:pt>
                <c:pt idx="1">
                  <c:v>43766</c:v>
                </c:pt>
                <c:pt idx="2">
                  <c:v>43773</c:v>
                </c:pt>
                <c:pt idx="3">
                  <c:v>43780</c:v>
                </c:pt>
                <c:pt idx="4">
                  <c:v>43787</c:v>
                </c:pt>
                <c:pt idx="5">
                  <c:v>43794</c:v>
                </c:pt>
                <c:pt idx="6">
                  <c:v>43801</c:v>
                </c:pt>
                <c:pt idx="7">
                  <c:v>43808</c:v>
                </c:pt>
                <c:pt idx="8">
                  <c:v>43815</c:v>
                </c:pt>
                <c:pt idx="9">
                  <c:v>43822</c:v>
                </c:pt>
                <c:pt idx="10">
                  <c:v>43829</c:v>
                </c:pt>
                <c:pt idx="11">
                  <c:v>43836</c:v>
                </c:pt>
                <c:pt idx="12">
                  <c:v>43843</c:v>
                </c:pt>
                <c:pt idx="13">
                  <c:v>43850</c:v>
                </c:pt>
                <c:pt idx="14">
                  <c:v>43857</c:v>
                </c:pt>
                <c:pt idx="15">
                  <c:v>43864</c:v>
                </c:pt>
                <c:pt idx="16">
                  <c:v>43871</c:v>
                </c:pt>
                <c:pt idx="17">
                  <c:v>43878</c:v>
                </c:pt>
                <c:pt idx="18">
                  <c:v>43885</c:v>
                </c:pt>
                <c:pt idx="19">
                  <c:v>43892</c:v>
                </c:pt>
                <c:pt idx="20">
                  <c:v>43899</c:v>
                </c:pt>
                <c:pt idx="21">
                  <c:v>43906</c:v>
                </c:pt>
                <c:pt idx="22">
                  <c:v>43913</c:v>
                </c:pt>
                <c:pt idx="23">
                  <c:v>43920</c:v>
                </c:pt>
                <c:pt idx="24">
                  <c:v>43927</c:v>
                </c:pt>
                <c:pt idx="25">
                  <c:v>43934</c:v>
                </c:pt>
                <c:pt idx="26">
                  <c:v>43941</c:v>
                </c:pt>
                <c:pt idx="27">
                  <c:v>43948</c:v>
                </c:pt>
                <c:pt idx="28">
                  <c:v>43955</c:v>
                </c:pt>
                <c:pt idx="29">
                  <c:v>43962</c:v>
                </c:pt>
                <c:pt idx="30">
                  <c:v>43969</c:v>
                </c:pt>
                <c:pt idx="31">
                  <c:v>43976</c:v>
                </c:pt>
                <c:pt idx="32">
                  <c:v>43983</c:v>
                </c:pt>
                <c:pt idx="33">
                  <c:v>43990</c:v>
                </c:pt>
                <c:pt idx="34">
                  <c:v>43997</c:v>
                </c:pt>
                <c:pt idx="35">
                  <c:v>44004</c:v>
                </c:pt>
                <c:pt idx="36">
                  <c:v>44011</c:v>
                </c:pt>
                <c:pt idx="37">
                  <c:v>44018</c:v>
                </c:pt>
                <c:pt idx="38">
                  <c:v>44025</c:v>
                </c:pt>
                <c:pt idx="39">
                  <c:v>44032</c:v>
                </c:pt>
                <c:pt idx="40">
                  <c:v>44039</c:v>
                </c:pt>
                <c:pt idx="41">
                  <c:v>44046</c:v>
                </c:pt>
                <c:pt idx="42">
                  <c:v>44053</c:v>
                </c:pt>
                <c:pt idx="43">
                  <c:v>44060</c:v>
                </c:pt>
                <c:pt idx="44">
                  <c:v>44067</c:v>
                </c:pt>
                <c:pt idx="45">
                  <c:v>44074</c:v>
                </c:pt>
                <c:pt idx="46">
                  <c:v>44081</c:v>
                </c:pt>
                <c:pt idx="47">
                  <c:v>44088</c:v>
                </c:pt>
                <c:pt idx="48">
                  <c:v>44095</c:v>
                </c:pt>
                <c:pt idx="49">
                  <c:v>44102</c:v>
                </c:pt>
                <c:pt idx="50">
                  <c:v>44109</c:v>
                </c:pt>
              </c:numCache>
            </c:numRef>
          </c:cat>
          <c:val>
            <c:numRef>
              <c:f>Data!$BG$14:$BG$125</c:f>
              <c:numCache>
                <c:formatCode>0.00</c:formatCode>
                <c:ptCount val="11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numCache>
            </c:numRef>
          </c:val>
          <c:smooth val="0"/>
          <c:extLst>
            <c:ext xmlns:c16="http://schemas.microsoft.com/office/drawing/2014/chart" uri="{C3380CC4-5D6E-409C-BE32-E72D297353CC}">
              <c16:uniqueId val="{00000086-51E9-40CD-91D8-C80D3701301D}"/>
            </c:ext>
          </c:extLst>
        </c:ser>
        <c:ser>
          <c:idx val="8"/>
          <c:order val="14"/>
          <c:tx>
            <c:v>I2</c:v>
          </c:tx>
          <c:spPr>
            <a:ln>
              <a:noFill/>
            </a:ln>
          </c:spPr>
          <c:marker>
            <c:symbol val="circle"/>
            <c:size val="23"/>
            <c:spPr>
              <a:blipFill>
                <a:blip xmlns:r="http://schemas.openxmlformats.org/officeDocument/2006/relationships" r:embed="rId3"/>
                <a:stretch>
                  <a:fillRect l="32000"/>
                </a:stretch>
              </a:blipFill>
              <a:ln>
                <a:noFill/>
              </a:ln>
            </c:spPr>
          </c:marker>
          <c:cat>
            <c:numRef>
              <c:f>[0]!Xaxis</c:f>
              <c:numCache>
                <c:formatCode>m/d/yyyy</c:formatCode>
                <c:ptCount val="51"/>
                <c:pt idx="0">
                  <c:v>43759</c:v>
                </c:pt>
                <c:pt idx="1">
                  <c:v>43766</c:v>
                </c:pt>
                <c:pt idx="2">
                  <c:v>43773</c:v>
                </c:pt>
                <c:pt idx="3">
                  <c:v>43780</c:v>
                </c:pt>
                <c:pt idx="4">
                  <c:v>43787</c:v>
                </c:pt>
                <c:pt idx="5">
                  <c:v>43794</c:v>
                </c:pt>
                <c:pt idx="6">
                  <c:v>43801</c:v>
                </c:pt>
                <c:pt idx="7">
                  <c:v>43808</c:v>
                </c:pt>
                <c:pt idx="8">
                  <c:v>43815</c:v>
                </c:pt>
                <c:pt idx="9">
                  <c:v>43822</c:v>
                </c:pt>
                <c:pt idx="10">
                  <c:v>43829</c:v>
                </c:pt>
                <c:pt idx="11">
                  <c:v>43836</c:v>
                </c:pt>
                <c:pt idx="12">
                  <c:v>43843</c:v>
                </c:pt>
                <c:pt idx="13">
                  <c:v>43850</c:v>
                </c:pt>
                <c:pt idx="14">
                  <c:v>43857</c:v>
                </c:pt>
                <c:pt idx="15">
                  <c:v>43864</c:v>
                </c:pt>
                <c:pt idx="16">
                  <c:v>43871</c:v>
                </c:pt>
                <c:pt idx="17">
                  <c:v>43878</c:v>
                </c:pt>
                <c:pt idx="18">
                  <c:v>43885</c:v>
                </c:pt>
                <c:pt idx="19">
                  <c:v>43892</c:v>
                </c:pt>
                <c:pt idx="20">
                  <c:v>43899</c:v>
                </c:pt>
                <c:pt idx="21">
                  <c:v>43906</c:v>
                </c:pt>
                <c:pt idx="22">
                  <c:v>43913</c:v>
                </c:pt>
                <c:pt idx="23">
                  <c:v>43920</c:v>
                </c:pt>
                <c:pt idx="24">
                  <c:v>43927</c:v>
                </c:pt>
                <c:pt idx="25">
                  <c:v>43934</c:v>
                </c:pt>
                <c:pt idx="26">
                  <c:v>43941</c:v>
                </c:pt>
                <c:pt idx="27">
                  <c:v>43948</c:v>
                </c:pt>
                <c:pt idx="28">
                  <c:v>43955</c:v>
                </c:pt>
                <c:pt idx="29">
                  <c:v>43962</c:v>
                </c:pt>
                <c:pt idx="30">
                  <c:v>43969</c:v>
                </c:pt>
                <c:pt idx="31">
                  <c:v>43976</c:v>
                </c:pt>
                <c:pt idx="32">
                  <c:v>43983</c:v>
                </c:pt>
                <c:pt idx="33">
                  <c:v>43990</c:v>
                </c:pt>
                <c:pt idx="34">
                  <c:v>43997</c:v>
                </c:pt>
                <c:pt idx="35">
                  <c:v>44004</c:v>
                </c:pt>
                <c:pt idx="36">
                  <c:v>44011</c:v>
                </c:pt>
                <c:pt idx="37">
                  <c:v>44018</c:v>
                </c:pt>
                <c:pt idx="38">
                  <c:v>44025</c:v>
                </c:pt>
                <c:pt idx="39">
                  <c:v>44032</c:v>
                </c:pt>
                <c:pt idx="40">
                  <c:v>44039</c:v>
                </c:pt>
                <c:pt idx="41">
                  <c:v>44046</c:v>
                </c:pt>
                <c:pt idx="42">
                  <c:v>44053</c:v>
                </c:pt>
                <c:pt idx="43">
                  <c:v>44060</c:v>
                </c:pt>
                <c:pt idx="44">
                  <c:v>44067</c:v>
                </c:pt>
                <c:pt idx="45">
                  <c:v>44074</c:v>
                </c:pt>
                <c:pt idx="46">
                  <c:v>44081</c:v>
                </c:pt>
                <c:pt idx="47">
                  <c:v>44088</c:v>
                </c:pt>
                <c:pt idx="48">
                  <c:v>44095</c:v>
                </c:pt>
                <c:pt idx="49">
                  <c:v>44102</c:v>
                </c:pt>
                <c:pt idx="50">
                  <c:v>44109</c:v>
                </c:pt>
              </c:numCache>
            </c:numRef>
          </c:cat>
          <c:val>
            <c:numRef>
              <c:f>Data!$BH$14:$BH$125</c:f>
              <c:numCache>
                <c:formatCode>0.00</c:formatCode>
                <c:ptCount val="11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600</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numCache>
            </c:numRef>
          </c:val>
          <c:smooth val="0"/>
          <c:extLst>
            <c:ext xmlns:c16="http://schemas.microsoft.com/office/drawing/2014/chart" uri="{C3380CC4-5D6E-409C-BE32-E72D297353CC}">
              <c16:uniqueId val="{00000087-51E9-40CD-91D8-C80D3701301D}"/>
            </c:ext>
          </c:extLst>
        </c:ser>
        <c:ser>
          <c:idx val="9"/>
          <c:order val="15"/>
          <c:tx>
            <c:v>I3</c:v>
          </c:tx>
          <c:spPr>
            <a:ln>
              <a:noFill/>
            </a:ln>
          </c:spPr>
          <c:marker>
            <c:symbol val="circle"/>
            <c:size val="23"/>
            <c:spPr>
              <a:blipFill>
                <a:blip xmlns:r="http://schemas.openxmlformats.org/officeDocument/2006/relationships" r:embed="rId4"/>
                <a:stretch>
                  <a:fillRect l="32000"/>
                </a:stretch>
              </a:blipFill>
              <a:ln>
                <a:noFill/>
              </a:ln>
            </c:spPr>
          </c:marker>
          <c:cat>
            <c:numRef>
              <c:f>[0]!Xaxis</c:f>
              <c:numCache>
                <c:formatCode>m/d/yyyy</c:formatCode>
                <c:ptCount val="51"/>
                <c:pt idx="0">
                  <c:v>43759</c:v>
                </c:pt>
                <c:pt idx="1">
                  <c:v>43766</c:v>
                </c:pt>
                <c:pt idx="2">
                  <c:v>43773</c:v>
                </c:pt>
                <c:pt idx="3">
                  <c:v>43780</c:v>
                </c:pt>
                <c:pt idx="4">
                  <c:v>43787</c:v>
                </c:pt>
                <c:pt idx="5">
                  <c:v>43794</c:v>
                </c:pt>
                <c:pt idx="6">
                  <c:v>43801</c:v>
                </c:pt>
                <c:pt idx="7">
                  <c:v>43808</c:v>
                </c:pt>
                <c:pt idx="8">
                  <c:v>43815</c:v>
                </c:pt>
                <c:pt idx="9">
                  <c:v>43822</c:v>
                </c:pt>
                <c:pt idx="10">
                  <c:v>43829</c:v>
                </c:pt>
                <c:pt idx="11">
                  <c:v>43836</c:v>
                </c:pt>
                <c:pt idx="12">
                  <c:v>43843</c:v>
                </c:pt>
                <c:pt idx="13">
                  <c:v>43850</c:v>
                </c:pt>
                <c:pt idx="14">
                  <c:v>43857</c:v>
                </c:pt>
                <c:pt idx="15">
                  <c:v>43864</c:v>
                </c:pt>
                <c:pt idx="16">
                  <c:v>43871</c:v>
                </c:pt>
                <c:pt idx="17">
                  <c:v>43878</c:v>
                </c:pt>
                <c:pt idx="18">
                  <c:v>43885</c:v>
                </c:pt>
                <c:pt idx="19">
                  <c:v>43892</c:v>
                </c:pt>
                <c:pt idx="20">
                  <c:v>43899</c:v>
                </c:pt>
                <c:pt idx="21">
                  <c:v>43906</c:v>
                </c:pt>
                <c:pt idx="22">
                  <c:v>43913</c:v>
                </c:pt>
                <c:pt idx="23">
                  <c:v>43920</c:v>
                </c:pt>
                <c:pt idx="24">
                  <c:v>43927</c:v>
                </c:pt>
                <c:pt idx="25">
                  <c:v>43934</c:v>
                </c:pt>
                <c:pt idx="26">
                  <c:v>43941</c:v>
                </c:pt>
                <c:pt idx="27">
                  <c:v>43948</c:v>
                </c:pt>
                <c:pt idx="28">
                  <c:v>43955</c:v>
                </c:pt>
                <c:pt idx="29">
                  <c:v>43962</c:v>
                </c:pt>
                <c:pt idx="30">
                  <c:v>43969</c:v>
                </c:pt>
                <c:pt idx="31">
                  <c:v>43976</c:v>
                </c:pt>
                <c:pt idx="32">
                  <c:v>43983</c:v>
                </c:pt>
                <c:pt idx="33">
                  <c:v>43990</c:v>
                </c:pt>
                <c:pt idx="34">
                  <c:v>43997</c:v>
                </c:pt>
                <c:pt idx="35">
                  <c:v>44004</c:v>
                </c:pt>
                <c:pt idx="36">
                  <c:v>44011</c:v>
                </c:pt>
                <c:pt idx="37">
                  <c:v>44018</c:v>
                </c:pt>
                <c:pt idx="38">
                  <c:v>44025</c:v>
                </c:pt>
                <c:pt idx="39">
                  <c:v>44032</c:v>
                </c:pt>
                <c:pt idx="40">
                  <c:v>44039</c:v>
                </c:pt>
                <c:pt idx="41">
                  <c:v>44046</c:v>
                </c:pt>
                <c:pt idx="42">
                  <c:v>44053</c:v>
                </c:pt>
                <c:pt idx="43">
                  <c:v>44060</c:v>
                </c:pt>
                <c:pt idx="44">
                  <c:v>44067</c:v>
                </c:pt>
                <c:pt idx="45">
                  <c:v>44074</c:v>
                </c:pt>
                <c:pt idx="46">
                  <c:v>44081</c:v>
                </c:pt>
                <c:pt idx="47">
                  <c:v>44088</c:v>
                </c:pt>
                <c:pt idx="48">
                  <c:v>44095</c:v>
                </c:pt>
                <c:pt idx="49">
                  <c:v>44102</c:v>
                </c:pt>
                <c:pt idx="50">
                  <c:v>44109</c:v>
                </c:pt>
              </c:numCache>
            </c:numRef>
          </c:cat>
          <c:val>
            <c:numRef>
              <c:f>Data!$BI$14:$BI$125</c:f>
              <c:numCache>
                <c:formatCode>0.00</c:formatCode>
                <c:ptCount val="11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numCache>
            </c:numRef>
          </c:val>
          <c:smooth val="0"/>
          <c:extLst>
            <c:ext xmlns:c16="http://schemas.microsoft.com/office/drawing/2014/chart" uri="{C3380CC4-5D6E-409C-BE32-E72D297353CC}">
              <c16:uniqueId val="{00000088-51E9-40CD-91D8-C80D3701301D}"/>
            </c:ext>
          </c:extLst>
        </c:ser>
        <c:ser>
          <c:idx val="10"/>
          <c:order val="16"/>
          <c:tx>
            <c:v>I4</c:v>
          </c:tx>
          <c:spPr>
            <a:ln>
              <a:noFill/>
            </a:ln>
          </c:spPr>
          <c:marker>
            <c:symbol val="circle"/>
            <c:size val="23"/>
            <c:spPr>
              <a:blipFill>
                <a:blip xmlns:r="http://schemas.openxmlformats.org/officeDocument/2006/relationships" r:embed="rId5"/>
                <a:stretch>
                  <a:fillRect l="32000"/>
                </a:stretch>
              </a:blipFill>
              <a:ln>
                <a:noFill/>
              </a:ln>
            </c:spPr>
          </c:marker>
          <c:cat>
            <c:numRef>
              <c:f>[0]!Xaxis</c:f>
              <c:numCache>
                <c:formatCode>m/d/yyyy</c:formatCode>
                <c:ptCount val="51"/>
                <c:pt idx="0">
                  <c:v>43759</c:v>
                </c:pt>
                <c:pt idx="1">
                  <c:v>43766</c:v>
                </c:pt>
                <c:pt idx="2">
                  <c:v>43773</c:v>
                </c:pt>
                <c:pt idx="3">
                  <c:v>43780</c:v>
                </c:pt>
                <c:pt idx="4">
                  <c:v>43787</c:v>
                </c:pt>
                <c:pt idx="5">
                  <c:v>43794</c:v>
                </c:pt>
                <c:pt idx="6">
                  <c:v>43801</c:v>
                </c:pt>
                <c:pt idx="7">
                  <c:v>43808</c:v>
                </c:pt>
                <c:pt idx="8">
                  <c:v>43815</c:v>
                </c:pt>
                <c:pt idx="9">
                  <c:v>43822</c:v>
                </c:pt>
                <c:pt idx="10">
                  <c:v>43829</c:v>
                </c:pt>
                <c:pt idx="11">
                  <c:v>43836</c:v>
                </c:pt>
                <c:pt idx="12">
                  <c:v>43843</c:v>
                </c:pt>
                <c:pt idx="13">
                  <c:v>43850</c:v>
                </c:pt>
                <c:pt idx="14">
                  <c:v>43857</c:v>
                </c:pt>
                <c:pt idx="15">
                  <c:v>43864</c:v>
                </c:pt>
                <c:pt idx="16">
                  <c:v>43871</c:v>
                </c:pt>
                <c:pt idx="17">
                  <c:v>43878</c:v>
                </c:pt>
                <c:pt idx="18">
                  <c:v>43885</c:v>
                </c:pt>
                <c:pt idx="19">
                  <c:v>43892</c:v>
                </c:pt>
                <c:pt idx="20">
                  <c:v>43899</c:v>
                </c:pt>
                <c:pt idx="21">
                  <c:v>43906</c:v>
                </c:pt>
                <c:pt idx="22">
                  <c:v>43913</c:v>
                </c:pt>
                <c:pt idx="23">
                  <c:v>43920</c:v>
                </c:pt>
                <c:pt idx="24">
                  <c:v>43927</c:v>
                </c:pt>
                <c:pt idx="25">
                  <c:v>43934</c:v>
                </c:pt>
                <c:pt idx="26">
                  <c:v>43941</c:v>
                </c:pt>
                <c:pt idx="27">
                  <c:v>43948</c:v>
                </c:pt>
                <c:pt idx="28">
                  <c:v>43955</c:v>
                </c:pt>
                <c:pt idx="29">
                  <c:v>43962</c:v>
                </c:pt>
                <c:pt idx="30">
                  <c:v>43969</c:v>
                </c:pt>
                <c:pt idx="31">
                  <c:v>43976</c:v>
                </c:pt>
                <c:pt idx="32">
                  <c:v>43983</c:v>
                </c:pt>
                <c:pt idx="33">
                  <c:v>43990</c:v>
                </c:pt>
                <c:pt idx="34">
                  <c:v>43997</c:v>
                </c:pt>
                <c:pt idx="35">
                  <c:v>44004</c:v>
                </c:pt>
                <c:pt idx="36">
                  <c:v>44011</c:v>
                </c:pt>
                <c:pt idx="37">
                  <c:v>44018</c:v>
                </c:pt>
                <c:pt idx="38">
                  <c:v>44025</c:v>
                </c:pt>
                <c:pt idx="39">
                  <c:v>44032</c:v>
                </c:pt>
                <c:pt idx="40">
                  <c:v>44039</c:v>
                </c:pt>
                <c:pt idx="41">
                  <c:v>44046</c:v>
                </c:pt>
                <c:pt idx="42">
                  <c:v>44053</c:v>
                </c:pt>
                <c:pt idx="43">
                  <c:v>44060</c:v>
                </c:pt>
                <c:pt idx="44">
                  <c:v>44067</c:v>
                </c:pt>
                <c:pt idx="45">
                  <c:v>44074</c:v>
                </c:pt>
                <c:pt idx="46">
                  <c:v>44081</c:v>
                </c:pt>
                <c:pt idx="47">
                  <c:v>44088</c:v>
                </c:pt>
                <c:pt idx="48">
                  <c:v>44095</c:v>
                </c:pt>
                <c:pt idx="49">
                  <c:v>44102</c:v>
                </c:pt>
                <c:pt idx="50">
                  <c:v>44109</c:v>
                </c:pt>
              </c:numCache>
            </c:numRef>
          </c:cat>
          <c:val>
            <c:numRef>
              <c:f>Data!$BJ$14:$BJ$125</c:f>
              <c:numCache>
                <c:formatCode>0.00</c:formatCode>
                <c:ptCount val="11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numCache>
            </c:numRef>
          </c:val>
          <c:smooth val="0"/>
          <c:extLst>
            <c:ext xmlns:c16="http://schemas.microsoft.com/office/drawing/2014/chart" uri="{C3380CC4-5D6E-409C-BE32-E72D297353CC}">
              <c16:uniqueId val="{00000089-51E9-40CD-91D8-C80D3701301D}"/>
            </c:ext>
          </c:extLst>
        </c:ser>
        <c:ser>
          <c:idx val="11"/>
          <c:order val="17"/>
          <c:tx>
            <c:v>I5</c:v>
          </c:tx>
          <c:spPr>
            <a:ln>
              <a:noFill/>
            </a:ln>
          </c:spPr>
          <c:marker>
            <c:symbol val="circle"/>
            <c:size val="23"/>
            <c:spPr>
              <a:blipFill>
                <a:blip xmlns:r="http://schemas.openxmlformats.org/officeDocument/2006/relationships" r:embed="rId6"/>
                <a:stretch>
                  <a:fillRect l="32000"/>
                </a:stretch>
              </a:blipFill>
              <a:ln>
                <a:noFill/>
              </a:ln>
            </c:spPr>
          </c:marker>
          <c:cat>
            <c:numRef>
              <c:f>[0]!Xaxis</c:f>
              <c:numCache>
                <c:formatCode>m/d/yyyy</c:formatCode>
                <c:ptCount val="51"/>
                <c:pt idx="0">
                  <c:v>43759</c:v>
                </c:pt>
                <c:pt idx="1">
                  <c:v>43766</c:v>
                </c:pt>
                <c:pt idx="2">
                  <c:v>43773</c:v>
                </c:pt>
                <c:pt idx="3">
                  <c:v>43780</c:v>
                </c:pt>
                <c:pt idx="4">
                  <c:v>43787</c:v>
                </c:pt>
                <c:pt idx="5">
                  <c:v>43794</c:v>
                </c:pt>
                <c:pt idx="6">
                  <c:v>43801</c:v>
                </c:pt>
                <c:pt idx="7">
                  <c:v>43808</c:v>
                </c:pt>
                <c:pt idx="8">
                  <c:v>43815</c:v>
                </c:pt>
                <c:pt idx="9">
                  <c:v>43822</c:v>
                </c:pt>
                <c:pt idx="10">
                  <c:v>43829</c:v>
                </c:pt>
                <c:pt idx="11">
                  <c:v>43836</c:v>
                </c:pt>
                <c:pt idx="12">
                  <c:v>43843</c:v>
                </c:pt>
                <c:pt idx="13">
                  <c:v>43850</c:v>
                </c:pt>
                <c:pt idx="14">
                  <c:v>43857</c:v>
                </c:pt>
                <c:pt idx="15">
                  <c:v>43864</c:v>
                </c:pt>
                <c:pt idx="16">
                  <c:v>43871</c:v>
                </c:pt>
                <c:pt idx="17">
                  <c:v>43878</c:v>
                </c:pt>
                <c:pt idx="18">
                  <c:v>43885</c:v>
                </c:pt>
                <c:pt idx="19">
                  <c:v>43892</c:v>
                </c:pt>
                <c:pt idx="20">
                  <c:v>43899</c:v>
                </c:pt>
                <c:pt idx="21">
                  <c:v>43906</c:v>
                </c:pt>
                <c:pt idx="22">
                  <c:v>43913</c:v>
                </c:pt>
                <c:pt idx="23">
                  <c:v>43920</c:v>
                </c:pt>
                <c:pt idx="24">
                  <c:v>43927</c:v>
                </c:pt>
                <c:pt idx="25">
                  <c:v>43934</c:v>
                </c:pt>
                <c:pt idx="26">
                  <c:v>43941</c:v>
                </c:pt>
                <c:pt idx="27">
                  <c:v>43948</c:v>
                </c:pt>
                <c:pt idx="28">
                  <c:v>43955</c:v>
                </c:pt>
                <c:pt idx="29">
                  <c:v>43962</c:v>
                </c:pt>
                <c:pt idx="30">
                  <c:v>43969</c:v>
                </c:pt>
                <c:pt idx="31">
                  <c:v>43976</c:v>
                </c:pt>
                <c:pt idx="32">
                  <c:v>43983</c:v>
                </c:pt>
                <c:pt idx="33">
                  <c:v>43990</c:v>
                </c:pt>
                <c:pt idx="34">
                  <c:v>43997</c:v>
                </c:pt>
                <c:pt idx="35">
                  <c:v>44004</c:v>
                </c:pt>
                <c:pt idx="36">
                  <c:v>44011</c:v>
                </c:pt>
                <c:pt idx="37">
                  <c:v>44018</c:v>
                </c:pt>
                <c:pt idx="38">
                  <c:v>44025</c:v>
                </c:pt>
                <c:pt idx="39">
                  <c:v>44032</c:v>
                </c:pt>
                <c:pt idx="40">
                  <c:v>44039</c:v>
                </c:pt>
                <c:pt idx="41">
                  <c:v>44046</c:v>
                </c:pt>
                <c:pt idx="42">
                  <c:v>44053</c:v>
                </c:pt>
                <c:pt idx="43">
                  <c:v>44060</c:v>
                </c:pt>
                <c:pt idx="44">
                  <c:v>44067</c:v>
                </c:pt>
                <c:pt idx="45">
                  <c:v>44074</c:v>
                </c:pt>
                <c:pt idx="46">
                  <c:v>44081</c:v>
                </c:pt>
                <c:pt idx="47">
                  <c:v>44088</c:v>
                </c:pt>
                <c:pt idx="48">
                  <c:v>44095</c:v>
                </c:pt>
                <c:pt idx="49">
                  <c:v>44102</c:v>
                </c:pt>
                <c:pt idx="50">
                  <c:v>44109</c:v>
                </c:pt>
              </c:numCache>
            </c:numRef>
          </c:cat>
          <c:val>
            <c:numRef>
              <c:f>Data!$BK$14:$BK$125</c:f>
              <c:numCache>
                <c:formatCode>0.00</c:formatCode>
                <c:ptCount val="11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numCache>
            </c:numRef>
          </c:val>
          <c:smooth val="0"/>
          <c:extLst>
            <c:ext xmlns:c16="http://schemas.microsoft.com/office/drawing/2014/chart" uri="{C3380CC4-5D6E-409C-BE32-E72D297353CC}">
              <c16:uniqueId val="{0000008A-51E9-40CD-91D8-C80D3701301D}"/>
            </c:ext>
          </c:extLst>
        </c:ser>
        <c:ser>
          <c:idx val="12"/>
          <c:order val="18"/>
          <c:tx>
            <c:v>I6</c:v>
          </c:tx>
          <c:spPr>
            <a:ln>
              <a:noFill/>
            </a:ln>
          </c:spPr>
          <c:marker>
            <c:symbol val="circle"/>
            <c:size val="23"/>
            <c:spPr>
              <a:blipFill>
                <a:blip xmlns:r="http://schemas.openxmlformats.org/officeDocument/2006/relationships" r:embed="rId7"/>
                <a:stretch>
                  <a:fillRect l="32000"/>
                </a:stretch>
              </a:blipFill>
              <a:ln>
                <a:noFill/>
              </a:ln>
            </c:spPr>
          </c:marker>
          <c:cat>
            <c:numRef>
              <c:f>[0]!Xaxis</c:f>
              <c:numCache>
                <c:formatCode>m/d/yyyy</c:formatCode>
                <c:ptCount val="51"/>
                <c:pt idx="0">
                  <c:v>43759</c:v>
                </c:pt>
                <c:pt idx="1">
                  <c:v>43766</c:v>
                </c:pt>
                <c:pt idx="2">
                  <c:v>43773</c:v>
                </c:pt>
                <c:pt idx="3">
                  <c:v>43780</c:v>
                </c:pt>
                <c:pt idx="4">
                  <c:v>43787</c:v>
                </c:pt>
                <c:pt idx="5">
                  <c:v>43794</c:v>
                </c:pt>
                <c:pt idx="6">
                  <c:v>43801</c:v>
                </c:pt>
                <c:pt idx="7">
                  <c:v>43808</c:v>
                </c:pt>
                <c:pt idx="8">
                  <c:v>43815</c:v>
                </c:pt>
                <c:pt idx="9">
                  <c:v>43822</c:v>
                </c:pt>
                <c:pt idx="10">
                  <c:v>43829</c:v>
                </c:pt>
                <c:pt idx="11">
                  <c:v>43836</c:v>
                </c:pt>
                <c:pt idx="12">
                  <c:v>43843</c:v>
                </c:pt>
                <c:pt idx="13">
                  <c:v>43850</c:v>
                </c:pt>
                <c:pt idx="14">
                  <c:v>43857</c:v>
                </c:pt>
                <c:pt idx="15">
                  <c:v>43864</c:v>
                </c:pt>
                <c:pt idx="16">
                  <c:v>43871</c:v>
                </c:pt>
                <c:pt idx="17">
                  <c:v>43878</c:v>
                </c:pt>
                <c:pt idx="18">
                  <c:v>43885</c:v>
                </c:pt>
                <c:pt idx="19">
                  <c:v>43892</c:v>
                </c:pt>
                <c:pt idx="20">
                  <c:v>43899</c:v>
                </c:pt>
                <c:pt idx="21">
                  <c:v>43906</c:v>
                </c:pt>
                <c:pt idx="22">
                  <c:v>43913</c:v>
                </c:pt>
                <c:pt idx="23">
                  <c:v>43920</c:v>
                </c:pt>
                <c:pt idx="24">
                  <c:v>43927</c:v>
                </c:pt>
                <c:pt idx="25">
                  <c:v>43934</c:v>
                </c:pt>
                <c:pt idx="26">
                  <c:v>43941</c:v>
                </c:pt>
                <c:pt idx="27">
                  <c:v>43948</c:v>
                </c:pt>
                <c:pt idx="28">
                  <c:v>43955</c:v>
                </c:pt>
                <c:pt idx="29">
                  <c:v>43962</c:v>
                </c:pt>
                <c:pt idx="30">
                  <c:v>43969</c:v>
                </c:pt>
                <c:pt idx="31">
                  <c:v>43976</c:v>
                </c:pt>
                <c:pt idx="32">
                  <c:v>43983</c:v>
                </c:pt>
                <c:pt idx="33">
                  <c:v>43990</c:v>
                </c:pt>
                <c:pt idx="34">
                  <c:v>43997</c:v>
                </c:pt>
                <c:pt idx="35">
                  <c:v>44004</c:v>
                </c:pt>
                <c:pt idx="36">
                  <c:v>44011</c:v>
                </c:pt>
                <c:pt idx="37">
                  <c:v>44018</c:v>
                </c:pt>
                <c:pt idx="38">
                  <c:v>44025</c:v>
                </c:pt>
                <c:pt idx="39">
                  <c:v>44032</c:v>
                </c:pt>
                <c:pt idx="40">
                  <c:v>44039</c:v>
                </c:pt>
                <c:pt idx="41">
                  <c:v>44046</c:v>
                </c:pt>
                <c:pt idx="42">
                  <c:v>44053</c:v>
                </c:pt>
                <c:pt idx="43">
                  <c:v>44060</c:v>
                </c:pt>
                <c:pt idx="44">
                  <c:v>44067</c:v>
                </c:pt>
                <c:pt idx="45">
                  <c:v>44074</c:v>
                </c:pt>
                <c:pt idx="46">
                  <c:v>44081</c:v>
                </c:pt>
                <c:pt idx="47">
                  <c:v>44088</c:v>
                </c:pt>
                <c:pt idx="48">
                  <c:v>44095</c:v>
                </c:pt>
                <c:pt idx="49">
                  <c:v>44102</c:v>
                </c:pt>
                <c:pt idx="50">
                  <c:v>44109</c:v>
                </c:pt>
              </c:numCache>
            </c:numRef>
          </c:cat>
          <c:val>
            <c:numRef>
              <c:f>Data!$BL$14:$BL$125</c:f>
              <c:numCache>
                <c:formatCode>0.00</c:formatCode>
                <c:ptCount val="11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numCache>
            </c:numRef>
          </c:val>
          <c:smooth val="0"/>
          <c:extLst>
            <c:ext xmlns:c16="http://schemas.microsoft.com/office/drawing/2014/chart" uri="{C3380CC4-5D6E-409C-BE32-E72D297353CC}">
              <c16:uniqueId val="{0000008B-51E9-40CD-91D8-C80D3701301D}"/>
            </c:ext>
          </c:extLst>
        </c:ser>
        <c:ser>
          <c:idx val="13"/>
          <c:order val="19"/>
          <c:tx>
            <c:v>I7</c:v>
          </c:tx>
          <c:spPr>
            <a:ln>
              <a:noFill/>
            </a:ln>
          </c:spPr>
          <c:marker>
            <c:symbol val="circle"/>
            <c:size val="23"/>
            <c:spPr>
              <a:blipFill>
                <a:blip xmlns:r="http://schemas.openxmlformats.org/officeDocument/2006/relationships" r:embed="rId8"/>
                <a:stretch>
                  <a:fillRect l="32000"/>
                </a:stretch>
              </a:blipFill>
              <a:ln>
                <a:noFill/>
              </a:ln>
            </c:spPr>
          </c:marker>
          <c:cat>
            <c:numRef>
              <c:f>[0]!Xaxis</c:f>
              <c:numCache>
                <c:formatCode>m/d/yyyy</c:formatCode>
                <c:ptCount val="51"/>
                <c:pt idx="0">
                  <c:v>43759</c:v>
                </c:pt>
                <c:pt idx="1">
                  <c:v>43766</c:v>
                </c:pt>
                <c:pt idx="2">
                  <c:v>43773</c:v>
                </c:pt>
                <c:pt idx="3">
                  <c:v>43780</c:v>
                </c:pt>
                <c:pt idx="4">
                  <c:v>43787</c:v>
                </c:pt>
                <c:pt idx="5">
                  <c:v>43794</c:v>
                </c:pt>
                <c:pt idx="6">
                  <c:v>43801</c:v>
                </c:pt>
                <c:pt idx="7">
                  <c:v>43808</c:v>
                </c:pt>
                <c:pt idx="8">
                  <c:v>43815</c:v>
                </c:pt>
                <c:pt idx="9">
                  <c:v>43822</c:v>
                </c:pt>
                <c:pt idx="10">
                  <c:v>43829</c:v>
                </c:pt>
                <c:pt idx="11">
                  <c:v>43836</c:v>
                </c:pt>
                <c:pt idx="12">
                  <c:v>43843</c:v>
                </c:pt>
                <c:pt idx="13">
                  <c:v>43850</c:v>
                </c:pt>
                <c:pt idx="14">
                  <c:v>43857</c:v>
                </c:pt>
                <c:pt idx="15">
                  <c:v>43864</c:v>
                </c:pt>
                <c:pt idx="16">
                  <c:v>43871</c:v>
                </c:pt>
                <c:pt idx="17">
                  <c:v>43878</c:v>
                </c:pt>
                <c:pt idx="18">
                  <c:v>43885</c:v>
                </c:pt>
                <c:pt idx="19">
                  <c:v>43892</c:v>
                </c:pt>
                <c:pt idx="20">
                  <c:v>43899</c:v>
                </c:pt>
                <c:pt idx="21">
                  <c:v>43906</c:v>
                </c:pt>
                <c:pt idx="22">
                  <c:v>43913</c:v>
                </c:pt>
                <c:pt idx="23">
                  <c:v>43920</c:v>
                </c:pt>
                <c:pt idx="24">
                  <c:v>43927</c:v>
                </c:pt>
                <c:pt idx="25">
                  <c:v>43934</c:v>
                </c:pt>
                <c:pt idx="26">
                  <c:v>43941</c:v>
                </c:pt>
                <c:pt idx="27">
                  <c:v>43948</c:v>
                </c:pt>
                <c:pt idx="28">
                  <c:v>43955</c:v>
                </c:pt>
                <c:pt idx="29">
                  <c:v>43962</c:v>
                </c:pt>
                <c:pt idx="30">
                  <c:v>43969</c:v>
                </c:pt>
                <c:pt idx="31">
                  <c:v>43976</c:v>
                </c:pt>
                <c:pt idx="32">
                  <c:v>43983</c:v>
                </c:pt>
                <c:pt idx="33">
                  <c:v>43990</c:v>
                </c:pt>
                <c:pt idx="34">
                  <c:v>43997</c:v>
                </c:pt>
                <c:pt idx="35">
                  <c:v>44004</c:v>
                </c:pt>
                <c:pt idx="36">
                  <c:v>44011</c:v>
                </c:pt>
                <c:pt idx="37">
                  <c:v>44018</c:v>
                </c:pt>
                <c:pt idx="38">
                  <c:v>44025</c:v>
                </c:pt>
                <c:pt idx="39">
                  <c:v>44032</c:v>
                </c:pt>
                <c:pt idx="40">
                  <c:v>44039</c:v>
                </c:pt>
                <c:pt idx="41">
                  <c:v>44046</c:v>
                </c:pt>
                <c:pt idx="42">
                  <c:v>44053</c:v>
                </c:pt>
                <c:pt idx="43">
                  <c:v>44060</c:v>
                </c:pt>
                <c:pt idx="44">
                  <c:v>44067</c:v>
                </c:pt>
                <c:pt idx="45">
                  <c:v>44074</c:v>
                </c:pt>
                <c:pt idx="46">
                  <c:v>44081</c:v>
                </c:pt>
                <c:pt idx="47">
                  <c:v>44088</c:v>
                </c:pt>
                <c:pt idx="48">
                  <c:v>44095</c:v>
                </c:pt>
                <c:pt idx="49">
                  <c:v>44102</c:v>
                </c:pt>
                <c:pt idx="50">
                  <c:v>44109</c:v>
                </c:pt>
              </c:numCache>
            </c:numRef>
          </c:cat>
          <c:val>
            <c:numRef>
              <c:f>Data!$BM$14:$BM$125</c:f>
              <c:numCache>
                <c:formatCode>0.00</c:formatCode>
                <c:ptCount val="11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numCache>
            </c:numRef>
          </c:val>
          <c:smooth val="0"/>
          <c:extLst>
            <c:ext xmlns:c16="http://schemas.microsoft.com/office/drawing/2014/chart" uri="{C3380CC4-5D6E-409C-BE32-E72D297353CC}">
              <c16:uniqueId val="{0000008C-51E9-40CD-91D8-C80D3701301D}"/>
            </c:ext>
          </c:extLst>
        </c:ser>
        <c:ser>
          <c:idx val="14"/>
          <c:order val="20"/>
          <c:tx>
            <c:v>I8</c:v>
          </c:tx>
          <c:spPr>
            <a:ln>
              <a:noFill/>
            </a:ln>
          </c:spPr>
          <c:marker>
            <c:symbol val="circle"/>
            <c:size val="23"/>
            <c:spPr>
              <a:blipFill>
                <a:blip xmlns:r="http://schemas.openxmlformats.org/officeDocument/2006/relationships" r:embed="rId9"/>
                <a:stretch>
                  <a:fillRect l="32000"/>
                </a:stretch>
              </a:blipFill>
              <a:ln>
                <a:noFill/>
              </a:ln>
            </c:spPr>
          </c:marker>
          <c:cat>
            <c:numRef>
              <c:f>[0]!Xaxis</c:f>
              <c:numCache>
                <c:formatCode>m/d/yyyy</c:formatCode>
                <c:ptCount val="51"/>
                <c:pt idx="0">
                  <c:v>43759</c:v>
                </c:pt>
                <c:pt idx="1">
                  <c:v>43766</c:v>
                </c:pt>
                <c:pt idx="2">
                  <c:v>43773</c:v>
                </c:pt>
                <c:pt idx="3">
                  <c:v>43780</c:v>
                </c:pt>
                <c:pt idx="4">
                  <c:v>43787</c:v>
                </c:pt>
                <c:pt idx="5">
                  <c:v>43794</c:v>
                </c:pt>
                <c:pt idx="6">
                  <c:v>43801</c:v>
                </c:pt>
                <c:pt idx="7">
                  <c:v>43808</c:v>
                </c:pt>
                <c:pt idx="8">
                  <c:v>43815</c:v>
                </c:pt>
                <c:pt idx="9">
                  <c:v>43822</c:v>
                </c:pt>
                <c:pt idx="10">
                  <c:v>43829</c:v>
                </c:pt>
                <c:pt idx="11">
                  <c:v>43836</c:v>
                </c:pt>
                <c:pt idx="12">
                  <c:v>43843</c:v>
                </c:pt>
                <c:pt idx="13">
                  <c:v>43850</c:v>
                </c:pt>
                <c:pt idx="14">
                  <c:v>43857</c:v>
                </c:pt>
                <c:pt idx="15">
                  <c:v>43864</c:v>
                </c:pt>
                <c:pt idx="16">
                  <c:v>43871</c:v>
                </c:pt>
                <c:pt idx="17">
                  <c:v>43878</c:v>
                </c:pt>
                <c:pt idx="18">
                  <c:v>43885</c:v>
                </c:pt>
                <c:pt idx="19">
                  <c:v>43892</c:v>
                </c:pt>
                <c:pt idx="20">
                  <c:v>43899</c:v>
                </c:pt>
                <c:pt idx="21">
                  <c:v>43906</c:v>
                </c:pt>
                <c:pt idx="22">
                  <c:v>43913</c:v>
                </c:pt>
                <c:pt idx="23">
                  <c:v>43920</c:v>
                </c:pt>
                <c:pt idx="24">
                  <c:v>43927</c:v>
                </c:pt>
                <c:pt idx="25">
                  <c:v>43934</c:v>
                </c:pt>
                <c:pt idx="26">
                  <c:v>43941</c:v>
                </c:pt>
                <c:pt idx="27">
                  <c:v>43948</c:v>
                </c:pt>
                <c:pt idx="28">
                  <c:v>43955</c:v>
                </c:pt>
                <c:pt idx="29">
                  <c:v>43962</c:v>
                </c:pt>
                <c:pt idx="30">
                  <c:v>43969</c:v>
                </c:pt>
                <c:pt idx="31">
                  <c:v>43976</c:v>
                </c:pt>
                <c:pt idx="32">
                  <c:v>43983</c:v>
                </c:pt>
                <c:pt idx="33">
                  <c:v>43990</c:v>
                </c:pt>
                <c:pt idx="34">
                  <c:v>43997</c:v>
                </c:pt>
                <c:pt idx="35">
                  <c:v>44004</c:v>
                </c:pt>
                <c:pt idx="36">
                  <c:v>44011</c:v>
                </c:pt>
                <c:pt idx="37">
                  <c:v>44018</c:v>
                </c:pt>
                <c:pt idx="38">
                  <c:v>44025</c:v>
                </c:pt>
                <c:pt idx="39">
                  <c:v>44032</c:v>
                </c:pt>
                <c:pt idx="40">
                  <c:v>44039</c:v>
                </c:pt>
                <c:pt idx="41">
                  <c:v>44046</c:v>
                </c:pt>
                <c:pt idx="42">
                  <c:v>44053</c:v>
                </c:pt>
                <c:pt idx="43">
                  <c:v>44060</c:v>
                </c:pt>
                <c:pt idx="44">
                  <c:v>44067</c:v>
                </c:pt>
                <c:pt idx="45">
                  <c:v>44074</c:v>
                </c:pt>
                <c:pt idx="46">
                  <c:v>44081</c:v>
                </c:pt>
                <c:pt idx="47">
                  <c:v>44088</c:v>
                </c:pt>
                <c:pt idx="48">
                  <c:v>44095</c:v>
                </c:pt>
                <c:pt idx="49">
                  <c:v>44102</c:v>
                </c:pt>
                <c:pt idx="50">
                  <c:v>44109</c:v>
                </c:pt>
              </c:numCache>
            </c:numRef>
          </c:cat>
          <c:val>
            <c:numRef>
              <c:f>Data!$BN$14:$BN$125</c:f>
              <c:numCache>
                <c:formatCode>0.00%</c:formatCode>
                <c:ptCount val="11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numCache>
            </c:numRef>
          </c:val>
          <c:smooth val="0"/>
          <c:extLst>
            <c:ext xmlns:c16="http://schemas.microsoft.com/office/drawing/2014/chart" uri="{C3380CC4-5D6E-409C-BE32-E72D297353CC}">
              <c16:uniqueId val="{0000008D-51E9-40CD-91D8-C80D3701301D}"/>
            </c:ext>
          </c:extLst>
        </c:ser>
        <c:ser>
          <c:idx val="15"/>
          <c:order val="21"/>
          <c:tx>
            <c:v>I9</c:v>
          </c:tx>
          <c:spPr>
            <a:ln>
              <a:noFill/>
            </a:ln>
          </c:spPr>
          <c:marker>
            <c:symbol val="square"/>
            <c:size val="23"/>
            <c:spPr>
              <a:blipFill>
                <a:blip xmlns:r="http://schemas.openxmlformats.org/officeDocument/2006/relationships" r:embed="rId10"/>
                <a:stretch>
                  <a:fillRect/>
                </a:stretch>
              </a:blipFill>
            </c:spPr>
          </c:marker>
          <c:dPt>
            <c:idx val="23"/>
            <c:marker>
              <c:spPr>
                <a:blipFill>
                  <a:blip xmlns:r="http://schemas.openxmlformats.org/officeDocument/2006/relationships" r:embed="rId10"/>
                  <a:stretch>
                    <a:fillRect/>
                  </a:stretch>
                </a:blipFill>
                <a:ln>
                  <a:noFill/>
                </a:ln>
              </c:spPr>
            </c:marker>
            <c:bubble3D val="0"/>
            <c:extLst>
              <c:ext xmlns:c16="http://schemas.microsoft.com/office/drawing/2014/chart" uri="{C3380CC4-5D6E-409C-BE32-E72D297353CC}">
                <c16:uniqueId val="{0000008E-51E9-40CD-91D8-C80D3701301D}"/>
              </c:ext>
            </c:extLst>
          </c:dPt>
          <c:cat>
            <c:numRef>
              <c:f>[0]!Xaxis</c:f>
              <c:numCache>
                <c:formatCode>m/d/yyyy</c:formatCode>
                <c:ptCount val="51"/>
                <c:pt idx="0">
                  <c:v>43759</c:v>
                </c:pt>
                <c:pt idx="1">
                  <c:v>43766</c:v>
                </c:pt>
                <c:pt idx="2">
                  <c:v>43773</c:v>
                </c:pt>
                <c:pt idx="3">
                  <c:v>43780</c:v>
                </c:pt>
                <c:pt idx="4">
                  <c:v>43787</c:v>
                </c:pt>
                <c:pt idx="5">
                  <c:v>43794</c:v>
                </c:pt>
                <c:pt idx="6">
                  <c:v>43801</c:v>
                </c:pt>
                <c:pt idx="7">
                  <c:v>43808</c:v>
                </c:pt>
                <c:pt idx="8">
                  <c:v>43815</c:v>
                </c:pt>
                <c:pt idx="9">
                  <c:v>43822</c:v>
                </c:pt>
                <c:pt idx="10">
                  <c:v>43829</c:v>
                </c:pt>
                <c:pt idx="11">
                  <c:v>43836</c:v>
                </c:pt>
                <c:pt idx="12">
                  <c:v>43843</c:v>
                </c:pt>
                <c:pt idx="13">
                  <c:v>43850</c:v>
                </c:pt>
                <c:pt idx="14">
                  <c:v>43857</c:v>
                </c:pt>
                <c:pt idx="15">
                  <c:v>43864</c:v>
                </c:pt>
                <c:pt idx="16">
                  <c:v>43871</c:v>
                </c:pt>
                <c:pt idx="17">
                  <c:v>43878</c:v>
                </c:pt>
                <c:pt idx="18">
                  <c:v>43885</c:v>
                </c:pt>
                <c:pt idx="19">
                  <c:v>43892</c:v>
                </c:pt>
                <c:pt idx="20">
                  <c:v>43899</c:v>
                </c:pt>
                <c:pt idx="21">
                  <c:v>43906</c:v>
                </c:pt>
                <c:pt idx="22">
                  <c:v>43913</c:v>
                </c:pt>
                <c:pt idx="23">
                  <c:v>43920</c:v>
                </c:pt>
                <c:pt idx="24">
                  <c:v>43927</c:v>
                </c:pt>
                <c:pt idx="25">
                  <c:v>43934</c:v>
                </c:pt>
                <c:pt idx="26">
                  <c:v>43941</c:v>
                </c:pt>
                <c:pt idx="27">
                  <c:v>43948</c:v>
                </c:pt>
                <c:pt idx="28">
                  <c:v>43955</c:v>
                </c:pt>
                <c:pt idx="29">
                  <c:v>43962</c:v>
                </c:pt>
                <c:pt idx="30">
                  <c:v>43969</c:v>
                </c:pt>
                <c:pt idx="31">
                  <c:v>43976</c:v>
                </c:pt>
                <c:pt idx="32">
                  <c:v>43983</c:v>
                </c:pt>
                <c:pt idx="33">
                  <c:v>43990</c:v>
                </c:pt>
                <c:pt idx="34">
                  <c:v>43997</c:v>
                </c:pt>
                <c:pt idx="35">
                  <c:v>44004</c:v>
                </c:pt>
                <c:pt idx="36">
                  <c:v>44011</c:v>
                </c:pt>
                <c:pt idx="37">
                  <c:v>44018</c:v>
                </c:pt>
                <c:pt idx="38">
                  <c:v>44025</c:v>
                </c:pt>
                <c:pt idx="39">
                  <c:v>44032</c:v>
                </c:pt>
                <c:pt idx="40">
                  <c:v>44039</c:v>
                </c:pt>
                <c:pt idx="41">
                  <c:v>44046</c:v>
                </c:pt>
                <c:pt idx="42">
                  <c:v>44053</c:v>
                </c:pt>
                <c:pt idx="43">
                  <c:v>44060</c:v>
                </c:pt>
                <c:pt idx="44">
                  <c:v>44067</c:v>
                </c:pt>
                <c:pt idx="45">
                  <c:v>44074</c:v>
                </c:pt>
                <c:pt idx="46">
                  <c:v>44081</c:v>
                </c:pt>
                <c:pt idx="47">
                  <c:v>44088</c:v>
                </c:pt>
                <c:pt idx="48">
                  <c:v>44095</c:v>
                </c:pt>
                <c:pt idx="49">
                  <c:v>44102</c:v>
                </c:pt>
                <c:pt idx="50">
                  <c:v>44109</c:v>
                </c:pt>
              </c:numCache>
            </c:numRef>
          </c:cat>
          <c:val>
            <c:numRef>
              <c:f>Data!$BO$14:$BO$125</c:f>
              <c:numCache>
                <c:formatCode>0.00%</c:formatCode>
                <c:ptCount val="11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numCache>
            </c:numRef>
          </c:val>
          <c:smooth val="0"/>
          <c:extLst>
            <c:ext xmlns:c16="http://schemas.microsoft.com/office/drawing/2014/chart" uri="{C3380CC4-5D6E-409C-BE32-E72D297353CC}">
              <c16:uniqueId val="{0000008F-51E9-40CD-91D8-C80D3701301D}"/>
            </c:ext>
          </c:extLst>
        </c:ser>
        <c:dLbls>
          <c:showLegendKey val="0"/>
          <c:showVal val="0"/>
          <c:showCatName val="0"/>
          <c:showSerName val="0"/>
          <c:showPercent val="0"/>
          <c:showBubbleSize val="0"/>
        </c:dLbls>
        <c:marker val="1"/>
        <c:smooth val="0"/>
        <c:axId val="62445056"/>
        <c:axId val="62446976"/>
      </c:lineChart>
      <c:dateAx>
        <c:axId val="62445056"/>
        <c:scaling>
          <c:orientation val="minMax"/>
        </c:scaling>
        <c:delete val="0"/>
        <c:axPos val="b"/>
        <c:numFmt formatCode="dd/mm/yy" sourceLinked="0"/>
        <c:majorTickMark val="none"/>
        <c:minorTickMark val="none"/>
        <c:tickLblPos val="low"/>
        <c:spPr>
          <a:noFill/>
          <a:ln w="9525" cap="flat" cmpd="sng" algn="ctr">
            <a:solidFill>
              <a:schemeClr val="tx1">
                <a:lumMod val="15000"/>
                <a:lumOff val="85000"/>
              </a:schemeClr>
            </a:solidFill>
            <a:round/>
          </a:ln>
          <a:effectLst/>
        </c:spPr>
        <c:txPr>
          <a:bodyPr rot="-5400000" vert="horz"/>
          <a:lstStyle/>
          <a:p>
            <a:pPr>
              <a:defRPr sz="1000"/>
            </a:pPr>
            <a:endParaRPr lang="en-US"/>
          </a:p>
        </c:txPr>
        <c:crossAx val="62446976"/>
        <c:crosses val="autoZero"/>
        <c:auto val="0"/>
        <c:lblOffset val="100"/>
        <c:baseTimeUnit val="days"/>
        <c:majorUnit val="7"/>
        <c:majorTimeUnit val="days"/>
      </c:dateAx>
      <c:valAx>
        <c:axId val="62446976"/>
        <c:scaling>
          <c:orientation val="minMax"/>
          <c:max val="600"/>
          <c:min val="0"/>
        </c:scaling>
        <c:delete val="0"/>
        <c:axPos val="l"/>
        <c:majorGridlines>
          <c:spPr>
            <a:ln w="9525" cap="flat" cmpd="sng" algn="ctr">
              <a:solidFill>
                <a:schemeClr val="tx1">
                  <a:lumMod val="15000"/>
                  <a:lumOff val="85000"/>
                </a:schemeClr>
              </a:solidFill>
              <a:round/>
            </a:ln>
            <a:effectLst/>
          </c:spPr>
        </c:majorGridlines>
        <c:numFmt formatCode="#,##0.00" sourceLinked="0"/>
        <c:majorTickMark val="none"/>
        <c:minorTickMark val="none"/>
        <c:tickLblPos val="nextTo"/>
        <c:spPr>
          <a:noFill/>
          <a:ln>
            <a:noFill/>
          </a:ln>
          <a:effectLst/>
        </c:spPr>
        <c:txPr>
          <a:bodyPr rot="-60000000" vert="horz"/>
          <a:lstStyle/>
          <a:p>
            <a:pPr>
              <a:defRPr/>
            </a:pPr>
            <a:endParaRPr lang="en-US"/>
          </a:p>
        </c:txPr>
        <c:crossAx val="62445056"/>
        <c:crosses val="autoZero"/>
        <c:crossBetween val="between"/>
        <c:majorUnit val="50"/>
      </c:valAx>
      <c:spPr>
        <a:noFill/>
        <a:ln>
          <a:noFill/>
        </a:ln>
        <a:effectLst/>
      </c:spPr>
    </c:plotArea>
    <c:legend>
      <c:legendPos val="b"/>
      <c:legendEntry>
        <c:idx val="2"/>
        <c:delete val="1"/>
      </c:legendEntry>
      <c:legendEntry>
        <c:idx val="8"/>
        <c:delete val="1"/>
      </c:legendEntry>
      <c:legendEntry>
        <c:idx val="9"/>
        <c:delete val="1"/>
      </c:legendEntry>
      <c:legendEntry>
        <c:idx val="10"/>
        <c:delete val="1"/>
      </c:legendEntry>
      <c:legendEntry>
        <c:idx val="11"/>
        <c:delete val="1"/>
      </c:legendEntry>
      <c:legendEntry>
        <c:idx val="12"/>
        <c:delete val="1"/>
      </c:legendEntry>
      <c:legendEntry>
        <c:idx val="13"/>
        <c:delete val="1"/>
      </c:legendEntry>
      <c:legendEntry>
        <c:idx val="14"/>
        <c:delete val="1"/>
      </c:legendEntry>
      <c:legendEntry>
        <c:idx val="15"/>
        <c:delete val="1"/>
      </c:legendEntry>
      <c:legendEntry>
        <c:idx val="16"/>
        <c:delete val="1"/>
      </c:legendEntry>
      <c:legendEntry>
        <c:idx val="17"/>
        <c:delete val="1"/>
      </c:legendEntry>
      <c:legendEntry>
        <c:idx val="18"/>
        <c:delete val="1"/>
      </c:legendEntry>
      <c:legendEntry>
        <c:idx val="19"/>
        <c:delete val="1"/>
      </c:legendEntry>
      <c:legendEntry>
        <c:idx val="20"/>
        <c:delete val="1"/>
      </c:legendEntry>
      <c:legendEntry>
        <c:idx val="21"/>
        <c:delete val="1"/>
      </c:legendEntry>
      <c:layout>
        <c:manualLayout>
          <c:xMode val="edge"/>
          <c:yMode val="edge"/>
          <c:x val="4.540417387461021E-2"/>
          <c:y val="0.87132946986121151"/>
          <c:w val="0.93127204521551343"/>
          <c:h val="0.10993824930049845"/>
        </c:manualLayout>
      </c:layout>
      <c:overlay val="0"/>
      <c:spPr>
        <a:noFill/>
        <a:ln>
          <a:noFill/>
        </a:ln>
        <a:effectLst/>
      </c:spPr>
      <c:txPr>
        <a:bodyPr rot="0" vert="horz"/>
        <a:lstStyle/>
        <a:p>
          <a:pPr>
            <a:defRPr sz="1100"/>
          </a:pPr>
          <a:endParaRPr lang="en-US"/>
        </a:p>
      </c:txPr>
    </c:legend>
    <c:plotVisOnly val="1"/>
    <c:dispBlanksAs val="gap"/>
    <c:showDLblsOverMax val="0"/>
  </c:chart>
  <c:spPr>
    <a:solidFill>
      <a:schemeClr val="bg1"/>
    </a:solidFill>
    <a:ln w="9525" cap="flat" cmpd="sng" algn="ctr">
      <a:solidFill>
        <a:schemeClr val="tx1"/>
      </a:solidFill>
      <a:round/>
    </a:ln>
    <a:effectLst/>
  </c:spPr>
  <c:txPr>
    <a:bodyPr rot="0" anchor="t" anchorCtr="1"/>
    <a:lstStyle/>
    <a:p>
      <a:pPr>
        <a:defRPr sz="1200">
          <a:solidFill>
            <a:schemeClr val="tx1"/>
          </a:solidFill>
        </a:defRPr>
      </a:pPr>
      <a:endParaRPr lang="en-US"/>
    </a:p>
  </c:txPr>
  <c:externalData r:id="rId1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strRef>
          <c:f>Chart!$C$10</c:f>
          <c:strCache>
            <c:ptCount val="1"/>
            <c:pt idx="0">
              <c:v>Admissions - Adult Acute incl SM (54 beds) starting 01/09/2018</c:v>
            </c:pt>
          </c:strCache>
        </c:strRef>
      </c:tx>
      <c:layout>
        <c:manualLayout>
          <c:xMode val="edge"/>
          <c:yMode val="edge"/>
          <c:x val="1.0823667713618174E-2"/>
          <c:y val="2.1156241341072482E-2"/>
        </c:manualLayout>
      </c:layout>
      <c:overlay val="0"/>
      <c:spPr>
        <a:noFill/>
        <a:ln>
          <a:noFill/>
        </a:ln>
        <a:effectLst/>
      </c:spPr>
      <c:txPr>
        <a:bodyPr rot="0" vert="horz"/>
        <a:lstStyle/>
        <a:p>
          <a:pPr>
            <a:defRPr/>
          </a:pPr>
          <a:endParaRPr lang="en-US"/>
        </a:p>
      </c:txPr>
    </c:title>
    <c:autoTitleDeleted val="0"/>
    <c:plotArea>
      <c:layout>
        <c:manualLayout>
          <c:layoutTarget val="inner"/>
          <c:xMode val="edge"/>
          <c:yMode val="edge"/>
          <c:x val="5.2935917075467763E-2"/>
          <c:y val="0.11784037558685447"/>
          <c:w val="0.87801018518518514"/>
          <c:h val="0.58926320039611724"/>
        </c:manualLayout>
      </c:layout>
      <c:lineChart>
        <c:grouping val="standard"/>
        <c:varyColors val="0"/>
        <c:ser>
          <c:idx val="0"/>
          <c:order val="0"/>
          <c:tx>
            <c:strRef>
              <c:f>Data!$E$6</c:f>
              <c:strCache>
                <c:ptCount val="1"/>
                <c:pt idx="0">
                  <c:v>Admissions</c:v>
                </c:pt>
              </c:strCache>
            </c:strRef>
          </c:tx>
          <c:spPr>
            <a:ln w="15875" cap="rnd">
              <a:solidFill>
                <a:schemeClr val="bg1">
                  <a:lumMod val="50000"/>
                </a:schemeClr>
              </a:solidFill>
              <a:round/>
            </a:ln>
            <a:effectLst/>
          </c:spPr>
          <c:marker>
            <c:symbol val="circle"/>
            <c:size val="6"/>
            <c:spPr>
              <a:solidFill>
                <a:schemeClr val="bg1">
                  <a:lumMod val="50000"/>
                </a:schemeClr>
              </a:solidFill>
              <a:ln w="9525">
                <a:noFill/>
              </a:ln>
              <a:effectLst/>
            </c:spPr>
          </c:marker>
          <c:cat>
            <c:numRef>
              <c:f>[0]!Xaxis</c:f>
              <c:numCache>
                <c:formatCode>m/d/yyyy</c:formatCode>
                <c:ptCount val="24"/>
                <c:pt idx="0">
                  <c:v>43344</c:v>
                </c:pt>
                <c:pt idx="1">
                  <c:v>43374</c:v>
                </c:pt>
                <c:pt idx="2">
                  <c:v>43405</c:v>
                </c:pt>
                <c:pt idx="3">
                  <c:v>43435</c:v>
                </c:pt>
                <c:pt idx="4">
                  <c:v>43466</c:v>
                </c:pt>
                <c:pt idx="5">
                  <c:v>43497</c:v>
                </c:pt>
                <c:pt idx="6">
                  <c:v>43525</c:v>
                </c:pt>
                <c:pt idx="7">
                  <c:v>43556</c:v>
                </c:pt>
                <c:pt idx="8">
                  <c:v>43586</c:v>
                </c:pt>
                <c:pt idx="9">
                  <c:v>43617</c:v>
                </c:pt>
                <c:pt idx="10">
                  <c:v>43647</c:v>
                </c:pt>
                <c:pt idx="11">
                  <c:v>43678</c:v>
                </c:pt>
                <c:pt idx="12">
                  <c:v>43709</c:v>
                </c:pt>
                <c:pt idx="13">
                  <c:v>43739</c:v>
                </c:pt>
                <c:pt idx="14">
                  <c:v>43770</c:v>
                </c:pt>
                <c:pt idx="15">
                  <c:v>43800</c:v>
                </c:pt>
                <c:pt idx="16">
                  <c:v>43831</c:v>
                </c:pt>
                <c:pt idx="17">
                  <c:v>43862</c:v>
                </c:pt>
                <c:pt idx="18">
                  <c:v>43891</c:v>
                </c:pt>
                <c:pt idx="19">
                  <c:v>43922</c:v>
                </c:pt>
                <c:pt idx="20">
                  <c:v>43952</c:v>
                </c:pt>
                <c:pt idx="21">
                  <c:v>43983</c:v>
                </c:pt>
                <c:pt idx="22">
                  <c:v>44013</c:v>
                </c:pt>
                <c:pt idx="23">
                  <c:v>44044</c:v>
                </c:pt>
              </c:numCache>
            </c:numRef>
          </c:cat>
          <c:val>
            <c:numRef>
              <c:f>Data!$AW$14:$AW$125</c:f>
              <c:numCache>
                <c:formatCode>0.00</c:formatCode>
                <c:ptCount val="112"/>
                <c:pt idx="0">
                  <c:v>46</c:v>
                </c:pt>
                <c:pt idx="1">
                  <c:v>54</c:v>
                </c:pt>
                <c:pt idx="2">
                  <c:v>38</c:v>
                </c:pt>
                <c:pt idx="3">
                  <c:v>47</c:v>
                </c:pt>
                <c:pt idx="4">
                  <c:v>55</c:v>
                </c:pt>
                <c:pt idx="5">
                  <c:v>37</c:v>
                </c:pt>
                <c:pt idx="6">
                  <c:v>58</c:v>
                </c:pt>
                <c:pt idx="7">
                  <c:v>52</c:v>
                </c:pt>
                <c:pt idx="8">
                  <c:v>50</c:v>
                </c:pt>
                <c:pt idx="9">
                  <c:v>46</c:v>
                </c:pt>
                <c:pt idx="10">
                  <c:v>52</c:v>
                </c:pt>
                <c:pt idx="11">
                  <c:v>50</c:v>
                </c:pt>
                <c:pt idx="12">
                  <c:v>43</c:v>
                </c:pt>
                <c:pt idx="13">
                  <c:v>40</c:v>
                </c:pt>
                <c:pt idx="14">
                  <c:v>41</c:v>
                </c:pt>
                <c:pt idx="15">
                  <c:v>43</c:v>
                </c:pt>
                <c:pt idx="16">
                  <c:v>40</c:v>
                </c:pt>
                <c:pt idx="17">
                  <c:v>51</c:v>
                </c:pt>
                <c:pt idx="18">
                  <c:v>51</c:v>
                </c:pt>
                <c:pt idx="19">
                  <c:v>30</c:v>
                </c:pt>
                <c:pt idx="20">
                  <c:v>39</c:v>
                </c:pt>
                <c:pt idx="21">
                  <c:v>46</c:v>
                </c:pt>
                <c:pt idx="22">
                  <c:v>43</c:v>
                </c:pt>
                <c:pt idx="23">
                  <c:v>39</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numCache>
            </c:numRef>
          </c:val>
          <c:smooth val="0"/>
          <c:extLst>
            <c:ext xmlns:c16="http://schemas.microsoft.com/office/drawing/2014/chart" uri="{C3380CC4-5D6E-409C-BE32-E72D297353CC}">
              <c16:uniqueId val="{00000000-F1B6-4E10-A815-B7F05734A35F}"/>
            </c:ext>
          </c:extLst>
        </c:ser>
        <c:ser>
          <c:idx val="1"/>
          <c:order val="1"/>
          <c:tx>
            <c:strRef>
              <c:f>Data!$AY$13</c:f>
              <c:strCache>
                <c:ptCount val="1"/>
                <c:pt idx="0">
                  <c:v>Mean</c:v>
                </c:pt>
              </c:strCache>
            </c:strRef>
          </c:tx>
          <c:spPr>
            <a:ln w="19050" cap="rnd">
              <a:solidFill>
                <a:schemeClr val="tx1"/>
              </a:solidFill>
              <a:round/>
            </a:ln>
            <a:effectLst/>
          </c:spPr>
          <c:marker>
            <c:symbol val="none"/>
          </c:marker>
          <c:cat>
            <c:numRef>
              <c:f>[0]!Xaxis</c:f>
              <c:numCache>
                <c:formatCode>m/d/yyyy</c:formatCode>
                <c:ptCount val="24"/>
                <c:pt idx="0">
                  <c:v>43344</c:v>
                </c:pt>
                <c:pt idx="1">
                  <c:v>43374</c:v>
                </c:pt>
                <c:pt idx="2">
                  <c:v>43405</c:v>
                </c:pt>
                <c:pt idx="3">
                  <c:v>43435</c:v>
                </c:pt>
                <c:pt idx="4">
                  <c:v>43466</c:v>
                </c:pt>
                <c:pt idx="5">
                  <c:v>43497</c:v>
                </c:pt>
                <c:pt idx="6">
                  <c:v>43525</c:v>
                </c:pt>
                <c:pt idx="7">
                  <c:v>43556</c:v>
                </c:pt>
                <c:pt idx="8">
                  <c:v>43586</c:v>
                </c:pt>
                <c:pt idx="9">
                  <c:v>43617</c:v>
                </c:pt>
                <c:pt idx="10">
                  <c:v>43647</c:v>
                </c:pt>
                <c:pt idx="11">
                  <c:v>43678</c:v>
                </c:pt>
                <c:pt idx="12">
                  <c:v>43709</c:v>
                </c:pt>
                <c:pt idx="13">
                  <c:v>43739</c:v>
                </c:pt>
                <c:pt idx="14">
                  <c:v>43770</c:v>
                </c:pt>
                <c:pt idx="15">
                  <c:v>43800</c:v>
                </c:pt>
                <c:pt idx="16">
                  <c:v>43831</c:v>
                </c:pt>
                <c:pt idx="17">
                  <c:v>43862</c:v>
                </c:pt>
                <c:pt idx="18">
                  <c:v>43891</c:v>
                </c:pt>
                <c:pt idx="19">
                  <c:v>43922</c:v>
                </c:pt>
                <c:pt idx="20">
                  <c:v>43952</c:v>
                </c:pt>
                <c:pt idx="21">
                  <c:v>43983</c:v>
                </c:pt>
                <c:pt idx="22">
                  <c:v>44013</c:v>
                </c:pt>
                <c:pt idx="23">
                  <c:v>44044</c:v>
                </c:pt>
              </c:numCache>
            </c:numRef>
          </c:cat>
          <c:val>
            <c:numRef>
              <c:f>Data!$AY$14:$AY$125</c:f>
              <c:numCache>
                <c:formatCode>0.00</c:formatCode>
                <c:ptCount val="112"/>
                <c:pt idx="0">
                  <c:v>45.458333333333336</c:v>
                </c:pt>
                <c:pt idx="1">
                  <c:v>45.458333333333336</c:v>
                </c:pt>
                <c:pt idx="2">
                  <c:v>45.458333333333336</c:v>
                </c:pt>
                <c:pt idx="3">
                  <c:v>45.458333333333336</c:v>
                </c:pt>
                <c:pt idx="4">
                  <c:v>45.458333333333336</c:v>
                </c:pt>
                <c:pt idx="5">
                  <c:v>45.458333333333336</c:v>
                </c:pt>
                <c:pt idx="6">
                  <c:v>45.458333333333336</c:v>
                </c:pt>
                <c:pt idx="7">
                  <c:v>45.458333333333336</c:v>
                </c:pt>
                <c:pt idx="8">
                  <c:v>45.458333333333336</c:v>
                </c:pt>
                <c:pt idx="9">
                  <c:v>45.458333333333336</c:v>
                </c:pt>
                <c:pt idx="10">
                  <c:v>45.458333333333336</c:v>
                </c:pt>
                <c:pt idx="11">
                  <c:v>45.458333333333336</c:v>
                </c:pt>
                <c:pt idx="12">
                  <c:v>45.458333333333336</c:v>
                </c:pt>
                <c:pt idx="13">
                  <c:v>45.458333333333336</c:v>
                </c:pt>
                <c:pt idx="14">
                  <c:v>45.458333333333336</c:v>
                </c:pt>
                <c:pt idx="15">
                  <c:v>45.458333333333336</c:v>
                </c:pt>
                <c:pt idx="16">
                  <c:v>45.458333333333336</c:v>
                </c:pt>
                <c:pt idx="17">
                  <c:v>45.458333333333336</c:v>
                </c:pt>
                <c:pt idx="18">
                  <c:v>45.458333333333336</c:v>
                </c:pt>
                <c:pt idx="19">
                  <c:v>45.458333333333336</c:v>
                </c:pt>
                <c:pt idx="20">
                  <c:v>45.458333333333336</c:v>
                </c:pt>
                <c:pt idx="21">
                  <c:v>45.458333333333336</c:v>
                </c:pt>
                <c:pt idx="22">
                  <c:v>45.458333333333336</c:v>
                </c:pt>
                <c:pt idx="23">
                  <c:v>45.458333333333336</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numCache>
            </c:numRef>
          </c:val>
          <c:smooth val="0"/>
          <c:extLst>
            <c:ext xmlns:c16="http://schemas.microsoft.com/office/drawing/2014/chart" uri="{C3380CC4-5D6E-409C-BE32-E72D297353CC}">
              <c16:uniqueId val="{00000001-F1B6-4E10-A815-B7F05734A35F}"/>
            </c:ext>
          </c:extLst>
        </c:ser>
        <c:ser>
          <c:idx val="3"/>
          <c:order val="2"/>
          <c:tx>
            <c:strRef>
              <c:f>Data!$AZ$13</c:f>
              <c:strCache>
                <c:ptCount val="1"/>
                <c:pt idx="0">
                  <c:v>UCL</c:v>
                </c:pt>
              </c:strCache>
            </c:strRef>
          </c:tx>
          <c:spPr>
            <a:ln w="22225" cap="rnd">
              <a:solidFill>
                <a:schemeClr val="bg1">
                  <a:lumMod val="65000"/>
                </a:schemeClr>
              </a:solidFill>
              <a:prstDash val="dash"/>
              <a:round/>
            </a:ln>
            <a:effectLst/>
          </c:spPr>
          <c:marker>
            <c:symbol val="none"/>
          </c:marker>
          <c:cat>
            <c:numRef>
              <c:f>[0]!Xaxis</c:f>
              <c:numCache>
                <c:formatCode>m/d/yyyy</c:formatCode>
                <c:ptCount val="24"/>
                <c:pt idx="0">
                  <c:v>43344</c:v>
                </c:pt>
                <c:pt idx="1">
                  <c:v>43374</c:v>
                </c:pt>
                <c:pt idx="2">
                  <c:v>43405</c:v>
                </c:pt>
                <c:pt idx="3">
                  <c:v>43435</c:v>
                </c:pt>
                <c:pt idx="4">
                  <c:v>43466</c:v>
                </c:pt>
                <c:pt idx="5">
                  <c:v>43497</c:v>
                </c:pt>
                <c:pt idx="6">
                  <c:v>43525</c:v>
                </c:pt>
                <c:pt idx="7">
                  <c:v>43556</c:v>
                </c:pt>
                <c:pt idx="8">
                  <c:v>43586</c:v>
                </c:pt>
                <c:pt idx="9">
                  <c:v>43617</c:v>
                </c:pt>
                <c:pt idx="10">
                  <c:v>43647</c:v>
                </c:pt>
                <c:pt idx="11">
                  <c:v>43678</c:v>
                </c:pt>
                <c:pt idx="12">
                  <c:v>43709</c:v>
                </c:pt>
                <c:pt idx="13">
                  <c:v>43739</c:v>
                </c:pt>
                <c:pt idx="14">
                  <c:v>43770</c:v>
                </c:pt>
                <c:pt idx="15">
                  <c:v>43800</c:v>
                </c:pt>
                <c:pt idx="16">
                  <c:v>43831</c:v>
                </c:pt>
                <c:pt idx="17">
                  <c:v>43862</c:v>
                </c:pt>
                <c:pt idx="18">
                  <c:v>43891</c:v>
                </c:pt>
                <c:pt idx="19">
                  <c:v>43922</c:v>
                </c:pt>
                <c:pt idx="20">
                  <c:v>43952</c:v>
                </c:pt>
                <c:pt idx="21">
                  <c:v>43983</c:v>
                </c:pt>
                <c:pt idx="22">
                  <c:v>44013</c:v>
                </c:pt>
                <c:pt idx="23">
                  <c:v>44044</c:v>
                </c:pt>
              </c:numCache>
            </c:numRef>
          </c:cat>
          <c:val>
            <c:numRef>
              <c:f>Data!$AZ$14:$AZ$125</c:f>
              <c:numCache>
                <c:formatCode>0.00</c:formatCode>
                <c:ptCount val="112"/>
                <c:pt idx="0">
                  <c:v>64.407801418439718</c:v>
                </c:pt>
                <c:pt idx="1">
                  <c:v>64.407801418439718</c:v>
                </c:pt>
                <c:pt idx="2">
                  <c:v>64.407801418439718</c:v>
                </c:pt>
                <c:pt idx="3">
                  <c:v>64.407801418439718</c:v>
                </c:pt>
                <c:pt idx="4">
                  <c:v>64.407801418439718</c:v>
                </c:pt>
                <c:pt idx="5">
                  <c:v>64.407801418439718</c:v>
                </c:pt>
                <c:pt idx="6">
                  <c:v>64.407801418439718</c:v>
                </c:pt>
                <c:pt idx="7">
                  <c:v>64.407801418439718</c:v>
                </c:pt>
                <c:pt idx="8">
                  <c:v>64.407801418439718</c:v>
                </c:pt>
                <c:pt idx="9">
                  <c:v>64.407801418439718</c:v>
                </c:pt>
                <c:pt idx="10">
                  <c:v>64.407801418439718</c:v>
                </c:pt>
                <c:pt idx="11">
                  <c:v>64.407801418439718</c:v>
                </c:pt>
                <c:pt idx="12">
                  <c:v>64.407801418439718</c:v>
                </c:pt>
                <c:pt idx="13">
                  <c:v>64.407801418439718</c:v>
                </c:pt>
                <c:pt idx="14">
                  <c:v>64.407801418439718</c:v>
                </c:pt>
                <c:pt idx="15">
                  <c:v>64.407801418439718</c:v>
                </c:pt>
                <c:pt idx="16">
                  <c:v>64.407801418439718</c:v>
                </c:pt>
                <c:pt idx="17">
                  <c:v>64.407801418439718</c:v>
                </c:pt>
                <c:pt idx="18">
                  <c:v>64.407801418439718</c:v>
                </c:pt>
                <c:pt idx="19">
                  <c:v>64.407801418439718</c:v>
                </c:pt>
                <c:pt idx="20">
                  <c:v>64.407801418439718</c:v>
                </c:pt>
                <c:pt idx="21">
                  <c:v>64.407801418439718</c:v>
                </c:pt>
                <c:pt idx="22">
                  <c:v>64.407801418439718</c:v>
                </c:pt>
                <c:pt idx="23">
                  <c:v>64.407801418439718</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numCache>
            </c:numRef>
          </c:val>
          <c:smooth val="0"/>
          <c:extLst>
            <c:ext xmlns:c16="http://schemas.microsoft.com/office/drawing/2014/chart" uri="{C3380CC4-5D6E-409C-BE32-E72D297353CC}">
              <c16:uniqueId val="{00000002-F1B6-4E10-A815-B7F05734A35F}"/>
            </c:ext>
          </c:extLst>
        </c:ser>
        <c:ser>
          <c:idx val="2"/>
          <c:order val="3"/>
          <c:tx>
            <c:strRef>
              <c:f>Data!$AX$13</c:f>
              <c:strCache>
                <c:ptCount val="1"/>
                <c:pt idx="0">
                  <c:v>Target</c:v>
                </c:pt>
              </c:strCache>
            </c:strRef>
          </c:tx>
          <c:spPr>
            <a:ln w="22225" cap="rnd">
              <a:solidFill>
                <a:srgbClr val="FF0000"/>
              </a:solidFill>
              <a:prstDash val="sysDot"/>
              <a:round/>
            </a:ln>
            <a:effectLst/>
          </c:spPr>
          <c:marker>
            <c:symbol val="none"/>
          </c:marker>
          <c:cat>
            <c:numRef>
              <c:f>[0]!Xaxis</c:f>
              <c:numCache>
                <c:formatCode>m/d/yyyy</c:formatCode>
                <c:ptCount val="24"/>
                <c:pt idx="0">
                  <c:v>43344</c:v>
                </c:pt>
                <c:pt idx="1">
                  <c:v>43374</c:v>
                </c:pt>
                <c:pt idx="2">
                  <c:v>43405</c:v>
                </c:pt>
                <c:pt idx="3">
                  <c:v>43435</c:v>
                </c:pt>
                <c:pt idx="4">
                  <c:v>43466</c:v>
                </c:pt>
                <c:pt idx="5">
                  <c:v>43497</c:v>
                </c:pt>
                <c:pt idx="6">
                  <c:v>43525</c:v>
                </c:pt>
                <c:pt idx="7">
                  <c:v>43556</c:v>
                </c:pt>
                <c:pt idx="8">
                  <c:v>43586</c:v>
                </c:pt>
                <c:pt idx="9">
                  <c:v>43617</c:v>
                </c:pt>
                <c:pt idx="10">
                  <c:v>43647</c:v>
                </c:pt>
                <c:pt idx="11">
                  <c:v>43678</c:v>
                </c:pt>
                <c:pt idx="12">
                  <c:v>43709</c:v>
                </c:pt>
                <c:pt idx="13">
                  <c:v>43739</c:v>
                </c:pt>
                <c:pt idx="14">
                  <c:v>43770</c:v>
                </c:pt>
                <c:pt idx="15">
                  <c:v>43800</c:v>
                </c:pt>
                <c:pt idx="16">
                  <c:v>43831</c:v>
                </c:pt>
                <c:pt idx="17">
                  <c:v>43862</c:v>
                </c:pt>
                <c:pt idx="18">
                  <c:v>43891</c:v>
                </c:pt>
                <c:pt idx="19">
                  <c:v>43922</c:v>
                </c:pt>
                <c:pt idx="20">
                  <c:v>43952</c:v>
                </c:pt>
                <c:pt idx="21">
                  <c:v>43983</c:v>
                </c:pt>
                <c:pt idx="22">
                  <c:v>44013</c:v>
                </c:pt>
                <c:pt idx="23">
                  <c:v>44044</c:v>
                </c:pt>
              </c:numCache>
            </c:numRef>
          </c:cat>
          <c:val>
            <c:numRef>
              <c:f>Data!$AX$14:$AX$125</c:f>
              <c:numCache>
                <c:formatCode>0.00</c:formatCode>
                <c:ptCount val="112"/>
                <c:pt idx="0">
                  <c:v>47.3</c:v>
                </c:pt>
                <c:pt idx="1">
                  <c:v>47.3</c:v>
                </c:pt>
                <c:pt idx="2">
                  <c:v>47.3</c:v>
                </c:pt>
                <c:pt idx="3">
                  <c:v>47.3</c:v>
                </c:pt>
                <c:pt idx="4">
                  <c:v>47.3</c:v>
                </c:pt>
                <c:pt idx="5">
                  <c:v>47.3</c:v>
                </c:pt>
                <c:pt idx="6">
                  <c:v>47.3</c:v>
                </c:pt>
                <c:pt idx="7">
                  <c:v>47.3</c:v>
                </c:pt>
                <c:pt idx="8">
                  <c:v>47.3</c:v>
                </c:pt>
                <c:pt idx="9">
                  <c:v>47.3</c:v>
                </c:pt>
                <c:pt idx="10">
                  <c:v>47.3</c:v>
                </c:pt>
                <c:pt idx="11">
                  <c:v>47.3</c:v>
                </c:pt>
                <c:pt idx="12">
                  <c:v>47.3</c:v>
                </c:pt>
                <c:pt idx="13">
                  <c:v>47.3</c:v>
                </c:pt>
                <c:pt idx="14">
                  <c:v>47.3</c:v>
                </c:pt>
                <c:pt idx="15">
                  <c:v>47.3</c:v>
                </c:pt>
                <c:pt idx="16">
                  <c:v>47.3</c:v>
                </c:pt>
                <c:pt idx="17">
                  <c:v>47.3</c:v>
                </c:pt>
                <c:pt idx="18">
                  <c:v>47.3</c:v>
                </c:pt>
                <c:pt idx="19">
                  <c:v>47.3</c:v>
                </c:pt>
                <c:pt idx="20">
                  <c:v>47.3</c:v>
                </c:pt>
                <c:pt idx="21">
                  <c:v>47.3</c:v>
                </c:pt>
                <c:pt idx="22">
                  <c:v>47.3</c:v>
                </c:pt>
                <c:pt idx="23">
                  <c:v>47.3</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numCache>
            </c:numRef>
          </c:val>
          <c:smooth val="0"/>
          <c:extLst>
            <c:ext xmlns:c16="http://schemas.microsoft.com/office/drawing/2014/chart" uri="{C3380CC4-5D6E-409C-BE32-E72D297353CC}">
              <c16:uniqueId val="{00000003-F1B6-4E10-A815-B7F05734A35F}"/>
            </c:ext>
          </c:extLst>
        </c:ser>
        <c:ser>
          <c:idx val="4"/>
          <c:order val="4"/>
          <c:tx>
            <c:v>Process Limits</c:v>
          </c:tx>
          <c:spPr>
            <a:ln w="22225" cap="rnd">
              <a:solidFill>
                <a:schemeClr val="bg1">
                  <a:lumMod val="65000"/>
                </a:schemeClr>
              </a:solidFill>
              <a:prstDash val="dash"/>
              <a:round/>
            </a:ln>
            <a:effectLst/>
          </c:spPr>
          <c:marker>
            <c:symbol val="none"/>
          </c:marker>
          <c:cat>
            <c:numRef>
              <c:f>[0]!Xaxis</c:f>
              <c:numCache>
                <c:formatCode>m/d/yyyy</c:formatCode>
                <c:ptCount val="24"/>
                <c:pt idx="0">
                  <c:v>43344</c:v>
                </c:pt>
                <c:pt idx="1">
                  <c:v>43374</c:v>
                </c:pt>
                <c:pt idx="2">
                  <c:v>43405</c:v>
                </c:pt>
                <c:pt idx="3">
                  <c:v>43435</c:v>
                </c:pt>
                <c:pt idx="4">
                  <c:v>43466</c:v>
                </c:pt>
                <c:pt idx="5">
                  <c:v>43497</c:v>
                </c:pt>
                <c:pt idx="6">
                  <c:v>43525</c:v>
                </c:pt>
                <c:pt idx="7">
                  <c:v>43556</c:v>
                </c:pt>
                <c:pt idx="8">
                  <c:v>43586</c:v>
                </c:pt>
                <c:pt idx="9">
                  <c:v>43617</c:v>
                </c:pt>
                <c:pt idx="10">
                  <c:v>43647</c:v>
                </c:pt>
                <c:pt idx="11">
                  <c:v>43678</c:v>
                </c:pt>
                <c:pt idx="12">
                  <c:v>43709</c:v>
                </c:pt>
                <c:pt idx="13">
                  <c:v>43739</c:v>
                </c:pt>
                <c:pt idx="14">
                  <c:v>43770</c:v>
                </c:pt>
                <c:pt idx="15">
                  <c:v>43800</c:v>
                </c:pt>
                <c:pt idx="16">
                  <c:v>43831</c:v>
                </c:pt>
                <c:pt idx="17">
                  <c:v>43862</c:v>
                </c:pt>
                <c:pt idx="18">
                  <c:v>43891</c:v>
                </c:pt>
                <c:pt idx="19">
                  <c:v>43922</c:v>
                </c:pt>
                <c:pt idx="20">
                  <c:v>43952</c:v>
                </c:pt>
                <c:pt idx="21">
                  <c:v>43983</c:v>
                </c:pt>
                <c:pt idx="22">
                  <c:v>44013</c:v>
                </c:pt>
                <c:pt idx="23">
                  <c:v>44044</c:v>
                </c:pt>
              </c:numCache>
            </c:numRef>
          </c:cat>
          <c:val>
            <c:numRef>
              <c:f>Data!$BA$14:$BA$125</c:f>
              <c:numCache>
                <c:formatCode>0.00</c:formatCode>
                <c:ptCount val="112"/>
                <c:pt idx="0">
                  <c:v>26.50886524822695</c:v>
                </c:pt>
                <c:pt idx="1">
                  <c:v>26.50886524822695</c:v>
                </c:pt>
                <c:pt idx="2">
                  <c:v>26.50886524822695</c:v>
                </c:pt>
                <c:pt idx="3">
                  <c:v>26.50886524822695</c:v>
                </c:pt>
                <c:pt idx="4">
                  <c:v>26.50886524822695</c:v>
                </c:pt>
                <c:pt idx="5">
                  <c:v>26.50886524822695</c:v>
                </c:pt>
                <c:pt idx="6">
                  <c:v>26.50886524822695</c:v>
                </c:pt>
                <c:pt idx="7">
                  <c:v>26.50886524822695</c:v>
                </c:pt>
                <c:pt idx="8">
                  <c:v>26.50886524822695</c:v>
                </c:pt>
                <c:pt idx="9">
                  <c:v>26.50886524822695</c:v>
                </c:pt>
                <c:pt idx="10">
                  <c:v>26.50886524822695</c:v>
                </c:pt>
                <c:pt idx="11">
                  <c:v>26.50886524822695</c:v>
                </c:pt>
                <c:pt idx="12">
                  <c:v>26.50886524822695</c:v>
                </c:pt>
                <c:pt idx="13">
                  <c:v>26.50886524822695</c:v>
                </c:pt>
                <c:pt idx="14">
                  <c:v>26.50886524822695</c:v>
                </c:pt>
                <c:pt idx="15">
                  <c:v>26.50886524822695</c:v>
                </c:pt>
                <c:pt idx="16">
                  <c:v>26.50886524822695</c:v>
                </c:pt>
                <c:pt idx="17">
                  <c:v>26.50886524822695</c:v>
                </c:pt>
                <c:pt idx="18">
                  <c:v>26.50886524822695</c:v>
                </c:pt>
                <c:pt idx="19">
                  <c:v>26.50886524822695</c:v>
                </c:pt>
                <c:pt idx="20">
                  <c:v>26.50886524822695</c:v>
                </c:pt>
                <c:pt idx="21">
                  <c:v>26.50886524822695</c:v>
                </c:pt>
                <c:pt idx="22">
                  <c:v>26.50886524822695</c:v>
                </c:pt>
                <c:pt idx="23">
                  <c:v>26.50886524822695</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numCache>
            </c:numRef>
          </c:val>
          <c:smooth val="0"/>
          <c:extLst>
            <c:ext xmlns:c16="http://schemas.microsoft.com/office/drawing/2014/chart" uri="{C3380CC4-5D6E-409C-BE32-E72D297353CC}">
              <c16:uniqueId val="{00000004-F1B6-4E10-A815-B7F05734A35F}"/>
            </c:ext>
          </c:extLst>
        </c:ser>
        <c:ser>
          <c:idx val="6"/>
          <c:order val="5"/>
          <c:tx>
            <c:strRef>
              <c:f>Data!$BC$13</c:f>
              <c:strCache>
                <c:ptCount val="1"/>
                <c:pt idx="0">
                  <c:v>Special Cause - Concern</c:v>
                </c:pt>
              </c:strCache>
            </c:strRef>
          </c:tx>
          <c:spPr>
            <a:ln w="28575" cap="rnd">
              <a:noFill/>
              <a:round/>
            </a:ln>
            <a:effectLst/>
          </c:spPr>
          <c:marker>
            <c:symbol val="circle"/>
            <c:size val="7"/>
            <c:spPr>
              <a:solidFill>
                <a:schemeClr val="accent6">
                  <a:lumMod val="75000"/>
                </a:schemeClr>
              </a:solidFill>
              <a:ln w="9525">
                <a:noFill/>
              </a:ln>
              <a:effectLst/>
            </c:spPr>
          </c:marker>
          <c:cat>
            <c:numRef>
              <c:f>[0]!Xaxis</c:f>
              <c:numCache>
                <c:formatCode>m/d/yyyy</c:formatCode>
                <c:ptCount val="24"/>
                <c:pt idx="0">
                  <c:v>43344</c:v>
                </c:pt>
                <c:pt idx="1">
                  <c:v>43374</c:v>
                </c:pt>
                <c:pt idx="2">
                  <c:v>43405</c:v>
                </c:pt>
                <c:pt idx="3">
                  <c:v>43435</c:v>
                </c:pt>
                <c:pt idx="4">
                  <c:v>43466</c:v>
                </c:pt>
                <c:pt idx="5">
                  <c:v>43497</c:v>
                </c:pt>
                <c:pt idx="6">
                  <c:v>43525</c:v>
                </c:pt>
                <c:pt idx="7">
                  <c:v>43556</c:v>
                </c:pt>
                <c:pt idx="8">
                  <c:v>43586</c:v>
                </c:pt>
                <c:pt idx="9">
                  <c:v>43617</c:v>
                </c:pt>
                <c:pt idx="10">
                  <c:v>43647</c:v>
                </c:pt>
                <c:pt idx="11">
                  <c:v>43678</c:v>
                </c:pt>
                <c:pt idx="12">
                  <c:v>43709</c:v>
                </c:pt>
                <c:pt idx="13">
                  <c:v>43739</c:v>
                </c:pt>
                <c:pt idx="14">
                  <c:v>43770</c:v>
                </c:pt>
                <c:pt idx="15">
                  <c:v>43800</c:v>
                </c:pt>
                <c:pt idx="16">
                  <c:v>43831</c:v>
                </c:pt>
                <c:pt idx="17">
                  <c:v>43862</c:v>
                </c:pt>
                <c:pt idx="18">
                  <c:v>43891</c:v>
                </c:pt>
                <c:pt idx="19">
                  <c:v>43922</c:v>
                </c:pt>
                <c:pt idx="20">
                  <c:v>43952</c:v>
                </c:pt>
                <c:pt idx="21">
                  <c:v>43983</c:v>
                </c:pt>
                <c:pt idx="22">
                  <c:v>44013</c:v>
                </c:pt>
                <c:pt idx="23">
                  <c:v>44044</c:v>
                </c:pt>
              </c:numCache>
            </c:numRef>
          </c:cat>
          <c:val>
            <c:numRef>
              <c:f>Data!$BC$14:$BC$125</c:f>
              <c:numCache>
                <c:formatCode>0.00</c:formatCode>
                <c:ptCount val="11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numCache>
            </c:numRef>
          </c:val>
          <c:smooth val="0"/>
          <c:extLst>
            <c:ext xmlns:c16="http://schemas.microsoft.com/office/drawing/2014/chart" uri="{C3380CC4-5D6E-409C-BE32-E72D297353CC}">
              <c16:uniqueId val="{00000005-F1B6-4E10-A815-B7F05734A35F}"/>
            </c:ext>
          </c:extLst>
        </c:ser>
        <c:ser>
          <c:idx val="5"/>
          <c:order val="6"/>
          <c:tx>
            <c:strRef>
              <c:f>Data!$BB$13</c:f>
              <c:strCache>
                <c:ptCount val="1"/>
                <c:pt idx="0">
                  <c:v>Special Cause - Improvement</c:v>
                </c:pt>
              </c:strCache>
            </c:strRef>
          </c:tx>
          <c:spPr>
            <a:ln w="28575" cap="rnd">
              <a:noFill/>
              <a:round/>
            </a:ln>
            <a:effectLst/>
          </c:spPr>
          <c:marker>
            <c:symbol val="circle"/>
            <c:size val="7"/>
            <c:spPr>
              <a:solidFill>
                <a:srgbClr val="00B0F0"/>
              </a:solidFill>
              <a:ln w="9525">
                <a:noFill/>
              </a:ln>
              <a:effectLst/>
            </c:spPr>
          </c:marker>
          <c:cat>
            <c:numRef>
              <c:f>[0]!Xaxis</c:f>
              <c:numCache>
                <c:formatCode>m/d/yyyy</c:formatCode>
                <c:ptCount val="24"/>
                <c:pt idx="0">
                  <c:v>43344</c:v>
                </c:pt>
                <c:pt idx="1">
                  <c:v>43374</c:v>
                </c:pt>
                <c:pt idx="2">
                  <c:v>43405</c:v>
                </c:pt>
                <c:pt idx="3">
                  <c:v>43435</c:v>
                </c:pt>
                <c:pt idx="4">
                  <c:v>43466</c:v>
                </c:pt>
                <c:pt idx="5">
                  <c:v>43497</c:v>
                </c:pt>
                <c:pt idx="6">
                  <c:v>43525</c:v>
                </c:pt>
                <c:pt idx="7">
                  <c:v>43556</c:v>
                </c:pt>
                <c:pt idx="8">
                  <c:v>43586</c:v>
                </c:pt>
                <c:pt idx="9">
                  <c:v>43617</c:v>
                </c:pt>
                <c:pt idx="10">
                  <c:v>43647</c:v>
                </c:pt>
                <c:pt idx="11">
                  <c:v>43678</c:v>
                </c:pt>
                <c:pt idx="12">
                  <c:v>43709</c:v>
                </c:pt>
                <c:pt idx="13">
                  <c:v>43739</c:v>
                </c:pt>
                <c:pt idx="14">
                  <c:v>43770</c:v>
                </c:pt>
                <c:pt idx="15">
                  <c:v>43800</c:v>
                </c:pt>
                <c:pt idx="16">
                  <c:v>43831</c:v>
                </c:pt>
                <c:pt idx="17">
                  <c:v>43862</c:v>
                </c:pt>
                <c:pt idx="18">
                  <c:v>43891</c:v>
                </c:pt>
                <c:pt idx="19">
                  <c:v>43922</c:v>
                </c:pt>
                <c:pt idx="20">
                  <c:v>43952</c:v>
                </c:pt>
                <c:pt idx="21">
                  <c:v>43983</c:v>
                </c:pt>
                <c:pt idx="22">
                  <c:v>44013</c:v>
                </c:pt>
                <c:pt idx="23">
                  <c:v>44044</c:v>
                </c:pt>
              </c:numCache>
            </c:numRef>
          </c:cat>
          <c:val>
            <c:numRef>
              <c:f>Data!$BB$14:$BB$125</c:f>
              <c:numCache>
                <c:formatCode>0.00</c:formatCode>
                <c:ptCount val="11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numCache>
            </c:numRef>
          </c:val>
          <c:smooth val="0"/>
          <c:extLst>
            <c:ext xmlns:c16="http://schemas.microsoft.com/office/drawing/2014/chart" uri="{C3380CC4-5D6E-409C-BE32-E72D297353CC}">
              <c16:uniqueId val="{00000006-F1B6-4E10-A815-B7F05734A35F}"/>
            </c:ext>
          </c:extLst>
        </c:ser>
        <c:ser>
          <c:idx val="16"/>
          <c:order val="7"/>
          <c:tx>
            <c:v>Special Cause - Neither</c:v>
          </c:tx>
          <c:spPr>
            <a:ln>
              <a:noFill/>
            </a:ln>
          </c:spPr>
          <c:marker>
            <c:symbol val="circle"/>
            <c:size val="6"/>
            <c:spPr>
              <a:solidFill>
                <a:srgbClr val="CC99FF"/>
              </a:solidFill>
              <a:ln>
                <a:noFill/>
              </a:ln>
            </c:spPr>
          </c:marker>
          <c:cat>
            <c:numRef>
              <c:f>[0]!Xaxis</c:f>
              <c:numCache>
                <c:formatCode>m/d/yyyy</c:formatCode>
                <c:ptCount val="24"/>
                <c:pt idx="0">
                  <c:v>43344</c:v>
                </c:pt>
                <c:pt idx="1">
                  <c:v>43374</c:v>
                </c:pt>
                <c:pt idx="2">
                  <c:v>43405</c:v>
                </c:pt>
                <c:pt idx="3">
                  <c:v>43435</c:v>
                </c:pt>
                <c:pt idx="4">
                  <c:v>43466</c:v>
                </c:pt>
                <c:pt idx="5">
                  <c:v>43497</c:v>
                </c:pt>
                <c:pt idx="6">
                  <c:v>43525</c:v>
                </c:pt>
                <c:pt idx="7">
                  <c:v>43556</c:v>
                </c:pt>
                <c:pt idx="8">
                  <c:v>43586</c:v>
                </c:pt>
                <c:pt idx="9">
                  <c:v>43617</c:v>
                </c:pt>
                <c:pt idx="10">
                  <c:v>43647</c:v>
                </c:pt>
                <c:pt idx="11">
                  <c:v>43678</c:v>
                </c:pt>
                <c:pt idx="12">
                  <c:v>43709</c:v>
                </c:pt>
                <c:pt idx="13">
                  <c:v>43739</c:v>
                </c:pt>
                <c:pt idx="14">
                  <c:v>43770</c:v>
                </c:pt>
                <c:pt idx="15">
                  <c:v>43800</c:v>
                </c:pt>
                <c:pt idx="16">
                  <c:v>43831</c:v>
                </c:pt>
                <c:pt idx="17">
                  <c:v>43862</c:v>
                </c:pt>
                <c:pt idx="18">
                  <c:v>43891</c:v>
                </c:pt>
                <c:pt idx="19">
                  <c:v>43922</c:v>
                </c:pt>
                <c:pt idx="20">
                  <c:v>43952</c:v>
                </c:pt>
                <c:pt idx="21">
                  <c:v>43983</c:v>
                </c:pt>
                <c:pt idx="22">
                  <c:v>44013</c:v>
                </c:pt>
                <c:pt idx="23">
                  <c:v>44044</c:v>
                </c:pt>
              </c:numCache>
            </c:numRef>
          </c:cat>
          <c:val>
            <c:numRef>
              <c:f>Data!$BD$14:$BD$125</c:f>
              <c:numCache>
                <c:formatCode>0.00</c:formatCode>
                <c:ptCount val="11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numCache>
            </c:numRef>
          </c:val>
          <c:smooth val="0"/>
          <c:extLst>
            <c:ext xmlns:c16="http://schemas.microsoft.com/office/drawing/2014/chart" uri="{C3380CC4-5D6E-409C-BE32-E72D297353CC}">
              <c16:uniqueId val="{00000007-F1B6-4E10-A815-B7F05734A35F}"/>
            </c:ext>
          </c:extLst>
        </c:ser>
        <c:ser>
          <c:idx val="17"/>
          <c:order val="8"/>
          <c:tx>
            <c:strRef>
              <c:f>Data!$BQ$13</c:f>
              <c:strCache>
                <c:ptCount val="1"/>
                <c:pt idx="0">
                  <c:v>0%</c:v>
                </c:pt>
              </c:strCache>
            </c:strRef>
          </c:tx>
          <c:spPr>
            <a:ln>
              <a:noFill/>
            </a:ln>
          </c:spPr>
          <c:marker>
            <c:symbol val="none"/>
          </c:marker>
          <c:dLbls>
            <c:dLbl>
              <c:idx val="0"/>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8-F1B6-4E10-A815-B7F05734A35F}"/>
                </c:ext>
              </c:extLst>
            </c:dLbl>
            <c:dLbl>
              <c:idx val="1"/>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9-F1B6-4E10-A815-B7F05734A35F}"/>
                </c:ext>
              </c:extLst>
            </c:dLbl>
            <c:dLbl>
              <c:idx val="2"/>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A-F1B6-4E10-A815-B7F05734A35F}"/>
                </c:ext>
              </c:extLst>
            </c:dLbl>
            <c:dLbl>
              <c:idx val="3"/>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B-F1B6-4E10-A815-B7F05734A35F}"/>
                </c:ext>
              </c:extLst>
            </c:dLbl>
            <c:dLbl>
              <c:idx val="4"/>
              <c:layout>
                <c:manualLayout>
                  <c:x val="-4.176580382720195E-2"/>
                  <c:y val="-0.1473399669466376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C-F1B6-4E10-A815-B7F05734A35F}"/>
                </c:ext>
              </c:extLst>
            </c:dLbl>
            <c:dLbl>
              <c:idx val="5"/>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D-F1B6-4E10-A815-B7F05734A35F}"/>
                </c:ext>
              </c:extLst>
            </c:dLbl>
            <c:dLbl>
              <c:idx val="6"/>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E-F1B6-4E10-A815-B7F05734A35F}"/>
                </c:ext>
              </c:extLst>
            </c:dLbl>
            <c:dLbl>
              <c:idx val="7"/>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F-F1B6-4E10-A815-B7F05734A35F}"/>
                </c:ext>
              </c:extLst>
            </c:dLbl>
            <c:dLbl>
              <c:idx val="8"/>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0-F1B6-4E10-A815-B7F05734A35F}"/>
                </c:ext>
              </c:extLst>
            </c:dLbl>
            <c:dLbl>
              <c:idx val="9"/>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1-F1B6-4E10-A815-B7F05734A35F}"/>
                </c:ext>
              </c:extLst>
            </c:dLbl>
            <c:dLbl>
              <c:idx val="10"/>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2-F1B6-4E10-A815-B7F05734A35F}"/>
                </c:ext>
              </c:extLst>
            </c:dLbl>
            <c:dLbl>
              <c:idx val="11"/>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3-F1B6-4E10-A815-B7F05734A35F}"/>
                </c:ext>
              </c:extLst>
            </c:dLbl>
            <c:dLbl>
              <c:idx val="12"/>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4-F1B6-4E10-A815-B7F05734A35F}"/>
                </c:ext>
              </c:extLst>
            </c:dLbl>
            <c:dLbl>
              <c:idx val="13"/>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5-F1B6-4E10-A815-B7F05734A35F}"/>
                </c:ext>
              </c:extLst>
            </c:dLbl>
            <c:dLbl>
              <c:idx val="14"/>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6-F1B6-4E10-A815-B7F05734A35F}"/>
                </c:ext>
              </c:extLst>
            </c:dLbl>
            <c:dLbl>
              <c:idx val="15"/>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7-F1B6-4E10-A815-B7F05734A35F}"/>
                </c:ext>
              </c:extLst>
            </c:dLbl>
            <c:dLbl>
              <c:idx val="16"/>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8-F1B6-4E10-A815-B7F05734A35F}"/>
                </c:ext>
              </c:extLst>
            </c:dLbl>
            <c:dLbl>
              <c:idx val="17"/>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9-F1B6-4E10-A815-B7F05734A35F}"/>
                </c:ext>
              </c:extLst>
            </c:dLbl>
            <c:dLbl>
              <c:idx val="18"/>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A-F1B6-4E10-A815-B7F05734A35F}"/>
                </c:ext>
              </c:extLst>
            </c:dLbl>
            <c:dLbl>
              <c:idx val="19"/>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B-F1B6-4E10-A815-B7F05734A35F}"/>
                </c:ext>
              </c:extLst>
            </c:dLbl>
            <c:dLbl>
              <c:idx val="20"/>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C-F1B6-4E10-A815-B7F05734A35F}"/>
                </c:ext>
              </c:extLst>
            </c:dLbl>
            <c:dLbl>
              <c:idx val="21"/>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D-F1B6-4E10-A815-B7F05734A35F}"/>
                </c:ext>
              </c:extLst>
            </c:dLbl>
            <c:dLbl>
              <c:idx val="22"/>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E-F1B6-4E10-A815-B7F05734A35F}"/>
                </c:ext>
              </c:extLst>
            </c:dLbl>
            <c:dLbl>
              <c:idx val="23"/>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F-F1B6-4E10-A815-B7F05734A35F}"/>
                </c:ext>
              </c:extLst>
            </c:dLbl>
            <c:dLbl>
              <c:idx val="24"/>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0-F1B6-4E10-A815-B7F05734A35F}"/>
                </c:ext>
              </c:extLst>
            </c:dLbl>
            <c:dLbl>
              <c:idx val="25"/>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1-F1B6-4E10-A815-B7F05734A35F}"/>
                </c:ext>
              </c:extLst>
            </c:dLbl>
            <c:dLbl>
              <c:idx val="26"/>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2-F1B6-4E10-A815-B7F05734A35F}"/>
                </c:ext>
              </c:extLst>
            </c:dLbl>
            <c:dLbl>
              <c:idx val="27"/>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3-F1B6-4E10-A815-B7F05734A35F}"/>
                </c:ext>
              </c:extLst>
            </c:dLbl>
            <c:dLbl>
              <c:idx val="28"/>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4-F1B6-4E10-A815-B7F05734A35F}"/>
                </c:ext>
              </c:extLst>
            </c:dLbl>
            <c:dLbl>
              <c:idx val="29"/>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5-F1B6-4E10-A815-B7F05734A35F}"/>
                </c:ext>
              </c:extLst>
            </c:dLbl>
            <c:dLbl>
              <c:idx val="30"/>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6-F1B6-4E10-A815-B7F05734A35F}"/>
                </c:ext>
              </c:extLst>
            </c:dLbl>
            <c:dLbl>
              <c:idx val="31"/>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7-F1B6-4E10-A815-B7F05734A35F}"/>
                </c:ext>
              </c:extLst>
            </c:dLbl>
            <c:dLbl>
              <c:idx val="32"/>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8-F1B6-4E10-A815-B7F05734A35F}"/>
                </c:ext>
              </c:extLst>
            </c:dLbl>
            <c:dLbl>
              <c:idx val="33"/>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9-F1B6-4E10-A815-B7F05734A35F}"/>
                </c:ext>
              </c:extLst>
            </c:dLbl>
            <c:dLbl>
              <c:idx val="34"/>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A-F1B6-4E10-A815-B7F05734A35F}"/>
                </c:ext>
              </c:extLst>
            </c:dLbl>
            <c:dLbl>
              <c:idx val="35"/>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B-F1B6-4E10-A815-B7F05734A35F}"/>
                </c:ext>
              </c:extLst>
            </c:dLbl>
            <c:dLbl>
              <c:idx val="36"/>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C-F1B6-4E10-A815-B7F05734A35F}"/>
                </c:ext>
              </c:extLst>
            </c:dLbl>
            <c:dLbl>
              <c:idx val="37"/>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D-F1B6-4E10-A815-B7F05734A35F}"/>
                </c:ext>
              </c:extLst>
            </c:dLbl>
            <c:dLbl>
              <c:idx val="38"/>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E-F1B6-4E10-A815-B7F05734A35F}"/>
                </c:ext>
              </c:extLst>
            </c:dLbl>
            <c:dLbl>
              <c:idx val="39"/>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F-F1B6-4E10-A815-B7F05734A35F}"/>
                </c:ext>
              </c:extLst>
            </c:dLbl>
            <c:dLbl>
              <c:idx val="40"/>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30-F1B6-4E10-A815-B7F05734A35F}"/>
                </c:ext>
              </c:extLst>
            </c:dLbl>
            <c:dLbl>
              <c:idx val="41"/>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31-F1B6-4E10-A815-B7F05734A35F}"/>
                </c:ext>
              </c:extLst>
            </c:dLbl>
            <c:dLbl>
              <c:idx val="42"/>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32-F1B6-4E10-A815-B7F05734A35F}"/>
                </c:ext>
              </c:extLst>
            </c:dLbl>
            <c:dLbl>
              <c:idx val="43"/>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33-F1B6-4E10-A815-B7F05734A35F}"/>
                </c:ext>
              </c:extLst>
            </c:dLbl>
            <c:dLbl>
              <c:idx val="44"/>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34-F1B6-4E10-A815-B7F05734A35F}"/>
                </c:ext>
              </c:extLst>
            </c:dLbl>
            <c:dLbl>
              <c:idx val="45"/>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35-F1B6-4E10-A815-B7F05734A35F}"/>
                </c:ext>
              </c:extLst>
            </c:dLbl>
            <c:dLbl>
              <c:idx val="46"/>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36-F1B6-4E10-A815-B7F05734A35F}"/>
                </c:ext>
              </c:extLst>
            </c:dLbl>
            <c:dLbl>
              <c:idx val="47"/>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37-F1B6-4E10-A815-B7F05734A35F}"/>
                </c:ext>
              </c:extLst>
            </c:dLbl>
            <c:dLbl>
              <c:idx val="48"/>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38-F1B6-4E10-A815-B7F05734A35F}"/>
                </c:ext>
              </c:extLst>
            </c:dLbl>
            <c:dLbl>
              <c:idx val="49"/>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39-F1B6-4E10-A815-B7F05734A35F}"/>
                </c:ext>
              </c:extLst>
            </c:dLbl>
            <c:dLbl>
              <c:idx val="50"/>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3A-F1B6-4E10-A815-B7F05734A35F}"/>
                </c:ext>
              </c:extLst>
            </c:dLbl>
            <c:dLbl>
              <c:idx val="51"/>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3B-F1B6-4E10-A815-B7F05734A35F}"/>
                </c:ext>
              </c:extLst>
            </c:dLbl>
            <c:dLbl>
              <c:idx val="52"/>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3C-F1B6-4E10-A815-B7F05734A35F}"/>
                </c:ext>
              </c:extLst>
            </c:dLbl>
            <c:dLbl>
              <c:idx val="53"/>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3D-F1B6-4E10-A815-B7F05734A35F}"/>
                </c:ext>
              </c:extLst>
            </c:dLbl>
            <c:dLbl>
              <c:idx val="54"/>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3E-F1B6-4E10-A815-B7F05734A35F}"/>
                </c:ext>
              </c:extLst>
            </c:dLbl>
            <c:dLbl>
              <c:idx val="55"/>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3F-F1B6-4E10-A815-B7F05734A35F}"/>
                </c:ext>
              </c:extLst>
            </c:dLbl>
            <c:dLbl>
              <c:idx val="56"/>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40-F1B6-4E10-A815-B7F05734A35F}"/>
                </c:ext>
              </c:extLst>
            </c:dLbl>
            <c:dLbl>
              <c:idx val="57"/>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41-F1B6-4E10-A815-B7F05734A35F}"/>
                </c:ext>
              </c:extLst>
            </c:dLbl>
            <c:dLbl>
              <c:idx val="58"/>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42-F1B6-4E10-A815-B7F05734A35F}"/>
                </c:ext>
              </c:extLst>
            </c:dLbl>
            <c:dLbl>
              <c:idx val="59"/>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43-F1B6-4E10-A815-B7F05734A35F}"/>
                </c:ext>
              </c:extLst>
            </c:dLbl>
            <c:dLbl>
              <c:idx val="60"/>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44-F1B6-4E10-A815-B7F05734A35F}"/>
                </c:ext>
              </c:extLst>
            </c:dLbl>
            <c:dLbl>
              <c:idx val="61"/>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45-F1B6-4E10-A815-B7F05734A35F}"/>
                </c:ext>
              </c:extLst>
            </c:dLbl>
            <c:dLbl>
              <c:idx val="62"/>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46-F1B6-4E10-A815-B7F05734A35F}"/>
                </c:ext>
              </c:extLst>
            </c:dLbl>
            <c:dLbl>
              <c:idx val="63"/>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47-F1B6-4E10-A815-B7F05734A35F}"/>
                </c:ext>
              </c:extLst>
            </c:dLbl>
            <c:dLbl>
              <c:idx val="64"/>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48-F1B6-4E10-A815-B7F05734A35F}"/>
                </c:ext>
              </c:extLst>
            </c:dLbl>
            <c:dLbl>
              <c:idx val="65"/>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49-F1B6-4E10-A815-B7F05734A35F}"/>
                </c:ext>
              </c:extLst>
            </c:dLbl>
            <c:dLbl>
              <c:idx val="66"/>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4A-F1B6-4E10-A815-B7F05734A35F}"/>
                </c:ext>
              </c:extLst>
            </c:dLbl>
            <c:dLbl>
              <c:idx val="67"/>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4B-F1B6-4E10-A815-B7F05734A35F}"/>
                </c:ext>
              </c:extLst>
            </c:dLbl>
            <c:dLbl>
              <c:idx val="68"/>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4C-F1B6-4E10-A815-B7F05734A35F}"/>
                </c:ext>
              </c:extLst>
            </c:dLbl>
            <c:dLbl>
              <c:idx val="69"/>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4D-F1B6-4E10-A815-B7F05734A35F}"/>
                </c:ext>
              </c:extLst>
            </c:dLbl>
            <c:dLbl>
              <c:idx val="70"/>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4E-F1B6-4E10-A815-B7F05734A35F}"/>
                </c:ext>
              </c:extLst>
            </c:dLbl>
            <c:dLbl>
              <c:idx val="71"/>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4F-F1B6-4E10-A815-B7F05734A35F}"/>
                </c:ext>
              </c:extLst>
            </c:dLbl>
            <c:dLbl>
              <c:idx val="72"/>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50-F1B6-4E10-A815-B7F05734A35F}"/>
                </c:ext>
              </c:extLst>
            </c:dLbl>
            <c:dLbl>
              <c:idx val="73"/>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51-F1B6-4E10-A815-B7F05734A35F}"/>
                </c:ext>
              </c:extLst>
            </c:dLbl>
            <c:dLbl>
              <c:idx val="74"/>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52-F1B6-4E10-A815-B7F05734A35F}"/>
                </c:ext>
              </c:extLst>
            </c:dLbl>
            <c:dLbl>
              <c:idx val="75"/>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53-F1B6-4E10-A815-B7F05734A35F}"/>
                </c:ext>
              </c:extLst>
            </c:dLbl>
            <c:dLbl>
              <c:idx val="76"/>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54-F1B6-4E10-A815-B7F05734A35F}"/>
                </c:ext>
              </c:extLst>
            </c:dLbl>
            <c:dLbl>
              <c:idx val="77"/>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55-F1B6-4E10-A815-B7F05734A35F}"/>
                </c:ext>
              </c:extLst>
            </c:dLbl>
            <c:dLbl>
              <c:idx val="78"/>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56-F1B6-4E10-A815-B7F05734A35F}"/>
                </c:ext>
              </c:extLst>
            </c:dLbl>
            <c:dLbl>
              <c:idx val="79"/>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57-F1B6-4E10-A815-B7F05734A35F}"/>
                </c:ext>
              </c:extLst>
            </c:dLbl>
            <c:dLbl>
              <c:idx val="80"/>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58-F1B6-4E10-A815-B7F05734A35F}"/>
                </c:ext>
              </c:extLst>
            </c:dLbl>
            <c:dLbl>
              <c:idx val="81"/>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59-F1B6-4E10-A815-B7F05734A35F}"/>
                </c:ext>
              </c:extLst>
            </c:dLbl>
            <c:dLbl>
              <c:idx val="82"/>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5A-F1B6-4E10-A815-B7F05734A35F}"/>
                </c:ext>
              </c:extLst>
            </c:dLbl>
            <c:dLbl>
              <c:idx val="83"/>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5B-F1B6-4E10-A815-B7F05734A35F}"/>
                </c:ext>
              </c:extLst>
            </c:dLbl>
            <c:dLbl>
              <c:idx val="84"/>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5C-F1B6-4E10-A815-B7F05734A35F}"/>
                </c:ext>
              </c:extLst>
            </c:dLbl>
            <c:dLbl>
              <c:idx val="85"/>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5D-F1B6-4E10-A815-B7F05734A35F}"/>
                </c:ext>
              </c:extLst>
            </c:dLbl>
            <c:dLbl>
              <c:idx val="86"/>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5E-F1B6-4E10-A815-B7F05734A35F}"/>
                </c:ext>
              </c:extLst>
            </c:dLbl>
            <c:dLbl>
              <c:idx val="87"/>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5F-F1B6-4E10-A815-B7F05734A35F}"/>
                </c:ext>
              </c:extLst>
            </c:dLbl>
            <c:dLbl>
              <c:idx val="88"/>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60-F1B6-4E10-A815-B7F05734A35F}"/>
                </c:ext>
              </c:extLst>
            </c:dLbl>
            <c:dLbl>
              <c:idx val="89"/>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61-F1B6-4E10-A815-B7F05734A35F}"/>
                </c:ext>
              </c:extLst>
            </c:dLbl>
            <c:dLbl>
              <c:idx val="90"/>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62-F1B6-4E10-A815-B7F05734A35F}"/>
                </c:ext>
              </c:extLst>
            </c:dLbl>
            <c:dLbl>
              <c:idx val="91"/>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63-F1B6-4E10-A815-B7F05734A35F}"/>
                </c:ext>
              </c:extLst>
            </c:dLbl>
            <c:dLbl>
              <c:idx val="92"/>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64-F1B6-4E10-A815-B7F05734A35F}"/>
                </c:ext>
              </c:extLst>
            </c:dLbl>
            <c:dLbl>
              <c:idx val="93"/>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65-F1B6-4E10-A815-B7F05734A35F}"/>
                </c:ext>
              </c:extLst>
            </c:dLbl>
            <c:dLbl>
              <c:idx val="94"/>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66-F1B6-4E10-A815-B7F05734A35F}"/>
                </c:ext>
              </c:extLst>
            </c:dLbl>
            <c:dLbl>
              <c:idx val="95"/>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67-F1B6-4E10-A815-B7F05734A35F}"/>
                </c:ext>
              </c:extLst>
            </c:dLbl>
            <c:dLbl>
              <c:idx val="96"/>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68-F1B6-4E10-A815-B7F05734A35F}"/>
                </c:ext>
              </c:extLst>
            </c:dLbl>
            <c:dLbl>
              <c:idx val="97"/>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69-F1B6-4E10-A815-B7F05734A35F}"/>
                </c:ext>
              </c:extLst>
            </c:dLbl>
            <c:dLbl>
              <c:idx val="98"/>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6A-F1B6-4E10-A815-B7F05734A35F}"/>
                </c:ext>
              </c:extLst>
            </c:dLbl>
            <c:dLbl>
              <c:idx val="99"/>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6B-F1B6-4E10-A815-B7F05734A35F}"/>
                </c:ext>
              </c:extLst>
            </c:dLbl>
            <c:dLbl>
              <c:idx val="100"/>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6C-F1B6-4E10-A815-B7F05734A35F}"/>
                </c:ext>
              </c:extLst>
            </c:dLbl>
            <c:dLbl>
              <c:idx val="101"/>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6D-F1B6-4E10-A815-B7F05734A35F}"/>
                </c:ext>
              </c:extLst>
            </c:dLbl>
            <c:dLbl>
              <c:idx val="102"/>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6E-F1B6-4E10-A815-B7F05734A35F}"/>
                </c:ext>
              </c:extLst>
            </c:dLbl>
            <c:dLbl>
              <c:idx val="103"/>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6F-F1B6-4E10-A815-B7F05734A35F}"/>
                </c:ext>
              </c:extLst>
            </c:dLbl>
            <c:dLbl>
              <c:idx val="104"/>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70-F1B6-4E10-A815-B7F05734A35F}"/>
                </c:ext>
              </c:extLst>
            </c:dLbl>
            <c:dLbl>
              <c:idx val="105"/>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71-F1B6-4E10-A815-B7F05734A35F}"/>
                </c:ext>
              </c:extLst>
            </c:dLbl>
            <c:dLbl>
              <c:idx val="106"/>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72-F1B6-4E10-A815-B7F05734A35F}"/>
                </c:ext>
              </c:extLst>
            </c:dLbl>
            <c:dLbl>
              <c:idx val="107"/>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73-F1B6-4E10-A815-B7F05734A35F}"/>
                </c:ext>
              </c:extLst>
            </c:dLbl>
            <c:dLbl>
              <c:idx val="108"/>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74-F1B6-4E10-A815-B7F05734A35F}"/>
                </c:ext>
              </c:extLst>
            </c:dLbl>
            <c:dLbl>
              <c:idx val="109"/>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75-F1B6-4E10-A815-B7F05734A35F}"/>
                </c:ext>
              </c:extLst>
            </c:dLbl>
            <c:dLbl>
              <c:idx val="110"/>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76-F1B6-4E10-A815-B7F05734A35F}"/>
                </c:ext>
              </c:extLst>
            </c:dLbl>
            <c:dLbl>
              <c:idx val="111"/>
              <c:layout>
                <c:manualLayout>
                  <c:x val="0"/>
                  <c:y val="0"/>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77-F1B6-4E10-A815-B7F05734A35F}"/>
                </c:ext>
              </c:extLst>
            </c:dLbl>
            <c:spPr>
              <a:solidFill>
                <a:srgbClr val="F3E279"/>
              </a:solidFill>
              <a:ln>
                <a:noFill/>
              </a:ln>
              <a:effectLst/>
            </c:spPr>
            <c:dLblPos val="r"/>
            <c:showLegendKey val="0"/>
            <c:showVal val="0"/>
            <c:showCatName val="0"/>
            <c:showSerName val="1"/>
            <c:showPercent val="0"/>
            <c:showBubbleSize val="0"/>
            <c:showLeaderLines val="0"/>
            <c:extLst>
              <c:ext xmlns:c15="http://schemas.microsoft.com/office/drawing/2012/chart" uri="{CE6537A1-D6FC-4f65-9D91-7224C49458BB}">
                <c15:showLeaderLines val="1"/>
              </c:ext>
            </c:extLst>
          </c:dLbls>
          <c:val>
            <c:numRef>
              <c:f>Data!$BQ$14:$BQ$125</c:f>
              <c:numCache>
                <c:formatCode>0.00</c:formatCode>
                <c:ptCount val="11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numCache>
            </c:numRef>
          </c:val>
          <c:smooth val="0"/>
          <c:extLst>
            <c:ext xmlns:c16="http://schemas.microsoft.com/office/drawing/2014/chart" uri="{C3380CC4-5D6E-409C-BE32-E72D297353CC}">
              <c16:uniqueId val="{00000078-F1B6-4E10-A815-B7F05734A35F}"/>
            </c:ext>
          </c:extLst>
        </c:ser>
        <c:ser>
          <c:idx val="18"/>
          <c:order val="9"/>
          <c:tx>
            <c:strRef>
              <c:f>Data!$BR$13</c:f>
              <c:strCache>
                <c:ptCount val="1"/>
                <c:pt idx="0">
                  <c:v>0%</c:v>
                </c:pt>
              </c:strCache>
            </c:strRef>
          </c:tx>
          <c:spPr>
            <a:ln>
              <a:noFill/>
            </a:ln>
          </c:spPr>
          <c:marker>
            <c:symbol val="none"/>
          </c:marker>
          <c:dLbls>
            <c:dLbl>
              <c:idx val="13"/>
              <c:layout>
                <c:manualLayout>
                  <c:x val="-2.9791628101462051E-2"/>
                  <c:y val="-0.11190572072419787"/>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79-F1B6-4E10-A815-B7F05734A35F}"/>
                </c:ext>
              </c:extLst>
            </c:dLbl>
            <c:dLbl>
              <c:idx val="24"/>
              <c:layout>
                <c:manualLayout>
                  <c:x val="-2.5113979176994591E-2"/>
                  <c:y val="0.15089827209222947"/>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7A-F1B6-4E10-A815-B7F05734A35F}"/>
                </c:ext>
              </c:extLst>
            </c:dLbl>
            <c:spPr>
              <a:solidFill>
                <a:srgbClr val="F3E279"/>
              </a:solidFill>
              <a:ln>
                <a:noFill/>
              </a:ln>
              <a:effectLst/>
            </c:spPr>
            <c:dLblPos val="b"/>
            <c:showLegendKey val="0"/>
            <c:showVal val="0"/>
            <c:showCatName val="0"/>
            <c:showSerName val="1"/>
            <c:showPercent val="0"/>
            <c:showBubbleSize val="0"/>
            <c:showLeaderLines val="0"/>
            <c:extLst>
              <c:ext xmlns:c15="http://schemas.microsoft.com/office/drawing/2012/chart" uri="{CE6537A1-D6FC-4f65-9D91-7224C49458BB}">
                <c15:showLeaderLines val="1"/>
              </c:ext>
            </c:extLst>
          </c:dLbls>
          <c:val>
            <c:numRef>
              <c:f>Data!$BR$14:$BR$125</c:f>
              <c:numCache>
                <c:formatCode>0.00</c:formatCode>
                <c:ptCount val="11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numCache>
            </c:numRef>
          </c:val>
          <c:smooth val="0"/>
          <c:extLst>
            <c:ext xmlns:c16="http://schemas.microsoft.com/office/drawing/2014/chart" uri="{C3380CC4-5D6E-409C-BE32-E72D297353CC}">
              <c16:uniqueId val="{0000007B-F1B6-4E10-A815-B7F05734A35F}"/>
            </c:ext>
          </c:extLst>
        </c:ser>
        <c:ser>
          <c:idx val="19"/>
          <c:order val="10"/>
          <c:tx>
            <c:strRef>
              <c:f>Data!$BS$13</c:f>
              <c:strCache>
                <c:ptCount val="1"/>
                <c:pt idx="0">
                  <c:v>0%</c:v>
                </c:pt>
              </c:strCache>
            </c:strRef>
          </c:tx>
          <c:spPr>
            <a:ln>
              <a:noFill/>
            </a:ln>
          </c:spPr>
          <c:marker>
            <c:symbol val="none"/>
          </c:marker>
          <c:dLbls>
            <c:dLbl>
              <c:idx val="4"/>
              <c:layout>
                <c:manualLayout>
                  <c:x val="0.10053160682002479"/>
                  <c:y val="-0.2539454312608174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7C-F1B6-4E10-A815-B7F05734A35F}"/>
                </c:ext>
              </c:extLst>
            </c:dLbl>
            <c:dLbl>
              <c:idx val="32"/>
              <c:layout>
                <c:manualLayout>
                  <c:x val="-3.5710594863490201E-2"/>
                  <c:y val="0.12401986177853876"/>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7D-F1B6-4E10-A815-B7F05734A35F}"/>
                </c:ext>
              </c:extLst>
            </c:dLbl>
            <c:spPr>
              <a:solidFill>
                <a:srgbClr val="F3E279"/>
              </a:solidFill>
              <a:ln>
                <a:noFill/>
              </a:ln>
              <a:effectLst/>
            </c:spPr>
            <c:dLblPos val="ctr"/>
            <c:showLegendKey val="0"/>
            <c:showVal val="0"/>
            <c:showCatName val="0"/>
            <c:showSerName val="1"/>
            <c:showPercent val="0"/>
            <c:showBubbleSize val="0"/>
            <c:showLeaderLines val="0"/>
            <c:extLst>
              <c:ext xmlns:c15="http://schemas.microsoft.com/office/drawing/2012/chart" uri="{CE6537A1-D6FC-4f65-9D91-7224C49458BB}">
                <c15:showLeaderLines val="1"/>
              </c:ext>
            </c:extLst>
          </c:dLbls>
          <c:val>
            <c:numRef>
              <c:f>Data!$BS$14:$BS$125</c:f>
              <c:numCache>
                <c:formatCode>0.00</c:formatCode>
                <c:ptCount val="11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numCache>
            </c:numRef>
          </c:val>
          <c:smooth val="0"/>
          <c:extLst>
            <c:ext xmlns:c16="http://schemas.microsoft.com/office/drawing/2014/chart" uri="{C3380CC4-5D6E-409C-BE32-E72D297353CC}">
              <c16:uniqueId val="{0000007E-F1B6-4E10-A815-B7F05734A35F}"/>
            </c:ext>
          </c:extLst>
        </c:ser>
        <c:ser>
          <c:idx val="20"/>
          <c:order val="11"/>
          <c:tx>
            <c:strRef>
              <c:f>Data!$BT$13</c:f>
              <c:strCache>
                <c:ptCount val="1"/>
                <c:pt idx="0">
                  <c:v>0%</c:v>
                </c:pt>
              </c:strCache>
            </c:strRef>
          </c:tx>
          <c:spPr>
            <a:ln>
              <a:noFill/>
            </a:ln>
          </c:spPr>
          <c:marker>
            <c:symbol val="none"/>
          </c:marker>
          <c:dLbls>
            <c:dLbl>
              <c:idx val="35"/>
              <c:layout>
                <c:manualLayout>
                  <c:x val="5.6158248833567695E-2"/>
                  <c:y val="0.12401986177853874"/>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7F-F1B6-4E10-A815-B7F05734A35F}"/>
                </c:ext>
              </c:extLst>
            </c:dLbl>
            <c:spPr>
              <a:solidFill>
                <a:srgbClr val="F3E279"/>
              </a:solidFill>
              <a:ln>
                <a:noFill/>
              </a:ln>
              <a:effectLst/>
            </c:spPr>
            <c:dLblPos val="ctr"/>
            <c:showLegendKey val="0"/>
            <c:showVal val="0"/>
            <c:showCatName val="0"/>
            <c:showSerName val="1"/>
            <c:showPercent val="0"/>
            <c:showBubbleSize val="0"/>
            <c:showLeaderLines val="0"/>
            <c:extLst>
              <c:ext xmlns:c15="http://schemas.microsoft.com/office/drawing/2012/chart" uri="{CE6537A1-D6FC-4f65-9D91-7224C49458BB}">
                <c15:showLeaderLines val="1"/>
              </c:ext>
            </c:extLst>
          </c:dLbls>
          <c:val>
            <c:numRef>
              <c:f>Data!$BT$14:$BT$125</c:f>
              <c:numCache>
                <c:formatCode>0.00</c:formatCode>
                <c:ptCount val="11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numCache>
            </c:numRef>
          </c:val>
          <c:smooth val="0"/>
          <c:extLst>
            <c:ext xmlns:c16="http://schemas.microsoft.com/office/drawing/2014/chart" uri="{C3380CC4-5D6E-409C-BE32-E72D297353CC}">
              <c16:uniqueId val="{00000080-F1B6-4E10-A815-B7F05734A35F}"/>
            </c:ext>
          </c:extLst>
        </c:ser>
        <c:ser>
          <c:idx val="21"/>
          <c:order val="12"/>
          <c:tx>
            <c:strRef>
              <c:f>Data!$BU$13</c:f>
              <c:strCache>
                <c:ptCount val="1"/>
                <c:pt idx="0">
                  <c:v>0%</c:v>
                </c:pt>
              </c:strCache>
            </c:strRef>
          </c:tx>
          <c:spPr>
            <a:ln>
              <a:noFill/>
            </a:ln>
          </c:spPr>
          <c:marker>
            <c:symbol val="none"/>
          </c:marker>
          <c:dLbls>
            <c:dLbl>
              <c:idx val="51"/>
              <c:layout>
                <c:manualLayout>
                  <c:x val="-1.9679429132063383E-2"/>
                  <c:y val="0.4074938315580558"/>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81-F1B6-4E10-A815-B7F05734A35F}"/>
                </c:ext>
              </c:extLst>
            </c:dLbl>
            <c:spPr>
              <a:solidFill>
                <a:srgbClr val="F3E279"/>
              </a:solidFill>
              <a:ln>
                <a:noFill/>
              </a:ln>
              <a:effectLst/>
            </c:spPr>
            <c:dLblPos val="ctr"/>
            <c:showLegendKey val="0"/>
            <c:showVal val="0"/>
            <c:showCatName val="0"/>
            <c:showSerName val="1"/>
            <c:showPercent val="0"/>
            <c:showBubbleSize val="0"/>
            <c:showLeaderLines val="0"/>
            <c:extLst>
              <c:ext xmlns:c15="http://schemas.microsoft.com/office/drawing/2012/chart" uri="{CE6537A1-D6FC-4f65-9D91-7224C49458BB}">
                <c15:showLeaderLines val="1"/>
              </c:ext>
            </c:extLst>
          </c:dLbls>
          <c:val>
            <c:numRef>
              <c:f>Data!$BU$14:$BU$125</c:f>
              <c:numCache>
                <c:formatCode>0.00</c:formatCode>
                <c:ptCount val="11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numCache>
            </c:numRef>
          </c:val>
          <c:smooth val="0"/>
          <c:extLst>
            <c:ext xmlns:c16="http://schemas.microsoft.com/office/drawing/2014/chart" uri="{C3380CC4-5D6E-409C-BE32-E72D297353CC}">
              <c16:uniqueId val="{00000082-F1B6-4E10-A815-B7F05734A35F}"/>
            </c:ext>
          </c:extLst>
        </c:ser>
        <c:ser>
          <c:idx val="7"/>
          <c:order val="13"/>
          <c:tx>
            <c:v>I1</c:v>
          </c:tx>
          <c:spPr>
            <a:ln>
              <a:noFill/>
            </a:ln>
          </c:spPr>
          <c:marker>
            <c:symbol val="circle"/>
            <c:size val="23"/>
            <c:spPr>
              <a:blipFill>
                <a:blip xmlns:r="http://schemas.openxmlformats.org/officeDocument/2006/relationships" r:embed="rId2"/>
                <a:stretch>
                  <a:fillRect l="32000"/>
                </a:stretch>
              </a:blipFill>
              <a:ln>
                <a:noFill/>
              </a:ln>
            </c:spPr>
          </c:marker>
          <c:cat>
            <c:numRef>
              <c:f>[0]!Xaxis</c:f>
              <c:numCache>
                <c:formatCode>m/d/yyyy</c:formatCode>
                <c:ptCount val="24"/>
                <c:pt idx="0">
                  <c:v>43344</c:v>
                </c:pt>
                <c:pt idx="1">
                  <c:v>43374</c:v>
                </c:pt>
                <c:pt idx="2">
                  <c:v>43405</c:v>
                </c:pt>
                <c:pt idx="3">
                  <c:v>43435</c:v>
                </c:pt>
                <c:pt idx="4">
                  <c:v>43466</c:v>
                </c:pt>
                <c:pt idx="5">
                  <c:v>43497</c:v>
                </c:pt>
                <c:pt idx="6">
                  <c:v>43525</c:v>
                </c:pt>
                <c:pt idx="7">
                  <c:v>43556</c:v>
                </c:pt>
                <c:pt idx="8">
                  <c:v>43586</c:v>
                </c:pt>
                <c:pt idx="9">
                  <c:v>43617</c:v>
                </c:pt>
                <c:pt idx="10">
                  <c:v>43647</c:v>
                </c:pt>
                <c:pt idx="11">
                  <c:v>43678</c:v>
                </c:pt>
                <c:pt idx="12">
                  <c:v>43709</c:v>
                </c:pt>
                <c:pt idx="13">
                  <c:v>43739</c:v>
                </c:pt>
                <c:pt idx="14">
                  <c:v>43770</c:v>
                </c:pt>
                <c:pt idx="15">
                  <c:v>43800</c:v>
                </c:pt>
                <c:pt idx="16">
                  <c:v>43831</c:v>
                </c:pt>
                <c:pt idx="17">
                  <c:v>43862</c:v>
                </c:pt>
                <c:pt idx="18">
                  <c:v>43891</c:v>
                </c:pt>
                <c:pt idx="19">
                  <c:v>43922</c:v>
                </c:pt>
                <c:pt idx="20">
                  <c:v>43952</c:v>
                </c:pt>
                <c:pt idx="21">
                  <c:v>43983</c:v>
                </c:pt>
                <c:pt idx="22">
                  <c:v>44013</c:v>
                </c:pt>
                <c:pt idx="23">
                  <c:v>44044</c:v>
                </c:pt>
              </c:numCache>
            </c:numRef>
          </c:cat>
          <c:val>
            <c:numRef>
              <c:f>Data!$BG$14:$BG$125</c:f>
              <c:numCache>
                <c:formatCode>0.00</c:formatCode>
                <c:ptCount val="11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numCache>
            </c:numRef>
          </c:val>
          <c:smooth val="0"/>
          <c:extLst>
            <c:ext xmlns:c16="http://schemas.microsoft.com/office/drawing/2014/chart" uri="{C3380CC4-5D6E-409C-BE32-E72D297353CC}">
              <c16:uniqueId val="{00000083-F1B6-4E10-A815-B7F05734A35F}"/>
            </c:ext>
          </c:extLst>
        </c:ser>
        <c:ser>
          <c:idx val="8"/>
          <c:order val="14"/>
          <c:tx>
            <c:v>I2</c:v>
          </c:tx>
          <c:spPr>
            <a:ln>
              <a:noFill/>
            </a:ln>
          </c:spPr>
          <c:marker>
            <c:symbol val="circle"/>
            <c:size val="23"/>
            <c:spPr>
              <a:blipFill>
                <a:blip xmlns:r="http://schemas.openxmlformats.org/officeDocument/2006/relationships" r:embed="rId3"/>
                <a:stretch>
                  <a:fillRect l="32000"/>
                </a:stretch>
              </a:blipFill>
              <a:ln>
                <a:noFill/>
              </a:ln>
            </c:spPr>
          </c:marker>
          <c:cat>
            <c:numRef>
              <c:f>[0]!Xaxis</c:f>
              <c:numCache>
                <c:formatCode>m/d/yyyy</c:formatCode>
                <c:ptCount val="24"/>
                <c:pt idx="0">
                  <c:v>43344</c:v>
                </c:pt>
                <c:pt idx="1">
                  <c:v>43374</c:v>
                </c:pt>
                <c:pt idx="2">
                  <c:v>43405</c:v>
                </c:pt>
                <c:pt idx="3">
                  <c:v>43435</c:v>
                </c:pt>
                <c:pt idx="4">
                  <c:v>43466</c:v>
                </c:pt>
                <c:pt idx="5">
                  <c:v>43497</c:v>
                </c:pt>
                <c:pt idx="6">
                  <c:v>43525</c:v>
                </c:pt>
                <c:pt idx="7">
                  <c:v>43556</c:v>
                </c:pt>
                <c:pt idx="8">
                  <c:v>43586</c:v>
                </c:pt>
                <c:pt idx="9">
                  <c:v>43617</c:v>
                </c:pt>
                <c:pt idx="10">
                  <c:v>43647</c:v>
                </c:pt>
                <c:pt idx="11">
                  <c:v>43678</c:v>
                </c:pt>
                <c:pt idx="12">
                  <c:v>43709</c:v>
                </c:pt>
                <c:pt idx="13">
                  <c:v>43739</c:v>
                </c:pt>
                <c:pt idx="14">
                  <c:v>43770</c:v>
                </c:pt>
                <c:pt idx="15">
                  <c:v>43800</c:v>
                </c:pt>
                <c:pt idx="16">
                  <c:v>43831</c:v>
                </c:pt>
                <c:pt idx="17">
                  <c:v>43862</c:v>
                </c:pt>
                <c:pt idx="18">
                  <c:v>43891</c:v>
                </c:pt>
                <c:pt idx="19">
                  <c:v>43922</c:v>
                </c:pt>
                <c:pt idx="20">
                  <c:v>43952</c:v>
                </c:pt>
                <c:pt idx="21">
                  <c:v>43983</c:v>
                </c:pt>
                <c:pt idx="22">
                  <c:v>44013</c:v>
                </c:pt>
                <c:pt idx="23">
                  <c:v>44044</c:v>
                </c:pt>
              </c:numCache>
            </c:numRef>
          </c:cat>
          <c:val>
            <c:numRef>
              <c:f>Data!$BH$14:$BH$125</c:f>
              <c:numCache>
                <c:formatCode>0.00</c:formatCode>
                <c:ptCount val="11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numCache>
            </c:numRef>
          </c:val>
          <c:smooth val="0"/>
          <c:extLst>
            <c:ext xmlns:c16="http://schemas.microsoft.com/office/drawing/2014/chart" uri="{C3380CC4-5D6E-409C-BE32-E72D297353CC}">
              <c16:uniqueId val="{00000084-F1B6-4E10-A815-B7F05734A35F}"/>
            </c:ext>
          </c:extLst>
        </c:ser>
        <c:ser>
          <c:idx val="9"/>
          <c:order val="15"/>
          <c:tx>
            <c:v>I3</c:v>
          </c:tx>
          <c:spPr>
            <a:ln>
              <a:noFill/>
            </a:ln>
          </c:spPr>
          <c:marker>
            <c:symbol val="circle"/>
            <c:size val="23"/>
            <c:spPr>
              <a:blipFill>
                <a:blip xmlns:r="http://schemas.openxmlformats.org/officeDocument/2006/relationships" r:embed="rId4"/>
                <a:stretch>
                  <a:fillRect l="32000"/>
                </a:stretch>
              </a:blipFill>
              <a:ln>
                <a:noFill/>
              </a:ln>
            </c:spPr>
          </c:marker>
          <c:cat>
            <c:numRef>
              <c:f>[0]!Xaxis</c:f>
              <c:numCache>
                <c:formatCode>m/d/yyyy</c:formatCode>
                <c:ptCount val="24"/>
                <c:pt idx="0">
                  <c:v>43344</c:v>
                </c:pt>
                <c:pt idx="1">
                  <c:v>43374</c:v>
                </c:pt>
                <c:pt idx="2">
                  <c:v>43405</c:v>
                </c:pt>
                <c:pt idx="3">
                  <c:v>43435</c:v>
                </c:pt>
                <c:pt idx="4">
                  <c:v>43466</c:v>
                </c:pt>
                <c:pt idx="5">
                  <c:v>43497</c:v>
                </c:pt>
                <c:pt idx="6">
                  <c:v>43525</c:v>
                </c:pt>
                <c:pt idx="7">
                  <c:v>43556</c:v>
                </c:pt>
                <c:pt idx="8">
                  <c:v>43586</c:v>
                </c:pt>
                <c:pt idx="9">
                  <c:v>43617</c:v>
                </c:pt>
                <c:pt idx="10">
                  <c:v>43647</c:v>
                </c:pt>
                <c:pt idx="11">
                  <c:v>43678</c:v>
                </c:pt>
                <c:pt idx="12">
                  <c:v>43709</c:v>
                </c:pt>
                <c:pt idx="13">
                  <c:v>43739</c:v>
                </c:pt>
                <c:pt idx="14">
                  <c:v>43770</c:v>
                </c:pt>
                <c:pt idx="15">
                  <c:v>43800</c:v>
                </c:pt>
                <c:pt idx="16">
                  <c:v>43831</c:v>
                </c:pt>
                <c:pt idx="17">
                  <c:v>43862</c:v>
                </c:pt>
                <c:pt idx="18">
                  <c:v>43891</c:v>
                </c:pt>
                <c:pt idx="19">
                  <c:v>43922</c:v>
                </c:pt>
                <c:pt idx="20">
                  <c:v>43952</c:v>
                </c:pt>
                <c:pt idx="21">
                  <c:v>43983</c:v>
                </c:pt>
                <c:pt idx="22">
                  <c:v>44013</c:v>
                </c:pt>
                <c:pt idx="23">
                  <c:v>44044</c:v>
                </c:pt>
              </c:numCache>
            </c:numRef>
          </c:cat>
          <c:val>
            <c:numRef>
              <c:f>Data!$BI$14:$BI$125</c:f>
              <c:numCache>
                <c:formatCode>0.00</c:formatCode>
                <c:ptCount val="11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70</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numCache>
            </c:numRef>
          </c:val>
          <c:smooth val="0"/>
          <c:extLst>
            <c:ext xmlns:c16="http://schemas.microsoft.com/office/drawing/2014/chart" uri="{C3380CC4-5D6E-409C-BE32-E72D297353CC}">
              <c16:uniqueId val="{00000085-F1B6-4E10-A815-B7F05734A35F}"/>
            </c:ext>
          </c:extLst>
        </c:ser>
        <c:ser>
          <c:idx val="10"/>
          <c:order val="16"/>
          <c:tx>
            <c:v>I4</c:v>
          </c:tx>
          <c:spPr>
            <a:ln>
              <a:noFill/>
            </a:ln>
          </c:spPr>
          <c:marker>
            <c:symbol val="circle"/>
            <c:size val="23"/>
            <c:spPr>
              <a:blipFill>
                <a:blip xmlns:r="http://schemas.openxmlformats.org/officeDocument/2006/relationships" r:embed="rId5"/>
                <a:stretch>
                  <a:fillRect l="32000"/>
                </a:stretch>
              </a:blipFill>
              <a:ln>
                <a:noFill/>
              </a:ln>
            </c:spPr>
          </c:marker>
          <c:cat>
            <c:numRef>
              <c:f>[0]!Xaxis</c:f>
              <c:numCache>
                <c:formatCode>m/d/yyyy</c:formatCode>
                <c:ptCount val="24"/>
                <c:pt idx="0">
                  <c:v>43344</c:v>
                </c:pt>
                <c:pt idx="1">
                  <c:v>43374</c:v>
                </c:pt>
                <c:pt idx="2">
                  <c:v>43405</c:v>
                </c:pt>
                <c:pt idx="3">
                  <c:v>43435</c:v>
                </c:pt>
                <c:pt idx="4">
                  <c:v>43466</c:v>
                </c:pt>
                <c:pt idx="5">
                  <c:v>43497</c:v>
                </c:pt>
                <c:pt idx="6">
                  <c:v>43525</c:v>
                </c:pt>
                <c:pt idx="7">
                  <c:v>43556</c:v>
                </c:pt>
                <c:pt idx="8">
                  <c:v>43586</c:v>
                </c:pt>
                <c:pt idx="9">
                  <c:v>43617</c:v>
                </c:pt>
                <c:pt idx="10">
                  <c:v>43647</c:v>
                </c:pt>
                <c:pt idx="11">
                  <c:v>43678</c:v>
                </c:pt>
                <c:pt idx="12">
                  <c:v>43709</c:v>
                </c:pt>
                <c:pt idx="13">
                  <c:v>43739</c:v>
                </c:pt>
                <c:pt idx="14">
                  <c:v>43770</c:v>
                </c:pt>
                <c:pt idx="15">
                  <c:v>43800</c:v>
                </c:pt>
                <c:pt idx="16">
                  <c:v>43831</c:v>
                </c:pt>
                <c:pt idx="17">
                  <c:v>43862</c:v>
                </c:pt>
                <c:pt idx="18">
                  <c:v>43891</c:v>
                </c:pt>
                <c:pt idx="19">
                  <c:v>43922</c:v>
                </c:pt>
                <c:pt idx="20">
                  <c:v>43952</c:v>
                </c:pt>
                <c:pt idx="21">
                  <c:v>43983</c:v>
                </c:pt>
                <c:pt idx="22">
                  <c:v>44013</c:v>
                </c:pt>
                <c:pt idx="23">
                  <c:v>44044</c:v>
                </c:pt>
              </c:numCache>
            </c:numRef>
          </c:cat>
          <c:val>
            <c:numRef>
              <c:f>Data!$BJ$14:$BJ$125</c:f>
              <c:numCache>
                <c:formatCode>0.00</c:formatCode>
                <c:ptCount val="11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numCache>
            </c:numRef>
          </c:val>
          <c:smooth val="0"/>
          <c:extLst>
            <c:ext xmlns:c16="http://schemas.microsoft.com/office/drawing/2014/chart" uri="{C3380CC4-5D6E-409C-BE32-E72D297353CC}">
              <c16:uniqueId val="{00000086-F1B6-4E10-A815-B7F05734A35F}"/>
            </c:ext>
          </c:extLst>
        </c:ser>
        <c:ser>
          <c:idx val="11"/>
          <c:order val="17"/>
          <c:tx>
            <c:v>I5</c:v>
          </c:tx>
          <c:spPr>
            <a:ln>
              <a:noFill/>
            </a:ln>
          </c:spPr>
          <c:marker>
            <c:symbol val="circle"/>
            <c:size val="23"/>
            <c:spPr>
              <a:blipFill>
                <a:blip xmlns:r="http://schemas.openxmlformats.org/officeDocument/2006/relationships" r:embed="rId6"/>
                <a:stretch>
                  <a:fillRect l="32000"/>
                </a:stretch>
              </a:blipFill>
              <a:ln>
                <a:noFill/>
              </a:ln>
            </c:spPr>
          </c:marker>
          <c:cat>
            <c:numRef>
              <c:f>[0]!Xaxis</c:f>
              <c:numCache>
                <c:formatCode>m/d/yyyy</c:formatCode>
                <c:ptCount val="24"/>
                <c:pt idx="0">
                  <c:v>43344</c:v>
                </c:pt>
                <c:pt idx="1">
                  <c:v>43374</c:v>
                </c:pt>
                <c:pt idx="2">
                  <c:v>43405</c:v>
                </c:pt>
                <c:pt idx="3">
                  <c:v>43435</c:v>
                </c:pt>
                <c:pt idx="4">
                  <c:v>43466</c:v>
                </c:pt>
                <c:pt idx="5">
                  <c:v>43497</c:v>
                </c:pt>
                <c:pt idx="6">
                  <c:v>43525</c:v>
                </c:pt>
                <c:pt idx="7">
                  <c:v>43556</c:v>
                </c:pt>
                <c:pt idx="8">
                  <c:v>43586</c:v>
                </c:pt>
                <c:pt idx="9">
                  <c:v>43617</c:v>
                </c:pt>
                <c:pt idx="10">
                  <c:v>43647</c:v>
                </c:pt>
                <c:pt idx="11">
                  <c:v>43678</c:v>
                </c:pt>
                <c:pt idx="12">
                  <c:v>43709</c:v>
                </c:pt>
                <c:pt idx="13">
                  <c:v>43739</c:v>
                </c:pt>
                <c:pt idx="14">
                  <c:v>43770</c:v>
                </c:pt>
                <c:pt idx="15">
                  <c:v>43800</c:v>
                </c:pt>
                <c:pt idx="16">
                  <c:v>43831</c:v>
                </c:pt>
                <c:pt idx="17">
                  <c:v>43862</c:v>
                </c:pt>
                <c:pt idx="18">
                  <c:v>43891</c:v>
                </c:pt>
                <c:pt idx="19">
                  <c:v>43922</c:v>
                </c:pt>
                <c:pt idx="20">
                  <c:v>43952</c:v>
                </c:pt>
                <c:pt idx="21">
                  <c:v>43983</c:v>
                </c:pt>
                <c:pt idx="22">
                  <c:v>44013</c:v>
                </c:pt>
                <c:pt idx="23">
                  <c:v>44044</c:v>
                </c:pt>
              </c:numCache>
            </c:numRef>
          </c:cat>
          <c:val>
            <c:numRef>
              <c:f>Data!$BK$14:$BK$125</c:f>
              <c:numCache>
                <c:formatCode>0.00</c:formatCode>
                <c:ptCount val="11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numCache>
            </c:numRef>
          </c:val>
          <c:smooth val="0"/>
          <c:extLst>
            <c:ext xmlns:c16="http://schemas.microsoft.com/office/drawing/2014/chart" uri="{C3380CC4-5D6E-409C-BE32-E72D297353CC}">
              <c16:uniqueId val="{00000087-F1B6-4E10-A815-B7F05734A35F}"/>
            </c:ext>
          </c:extLst>
        </c:ser>
        <c:ser>
          <c:idx val="12"/>
          <c:order val="18"/>
          <c:tx>
            <c:v>I6</c:v>
          </c:tx>
          <c:spPr>
            <a:ln>
              <a:noFill/>
            </a:ln>
          </c:spPr>
          <c:marker>
            <c:symbol val="circle"/>
            <c:size val="23"/>
            <c:spPr>
              <a:blipFill>
                <a:blip xmlns:r="http://schemas.openxmlformats.org/officeDocument/2006/relationships" r:embed="rId7"/>
                <a:stretch>
                  <a:fillRect l="32000"/>
                </a:stretch>
              </a:blipFill>
              <a:ln>
                <a:noFill/>
              </a:ln>
            </c:spPr>
          </c:marker>
          <c:cat>
            <c:numRef>
              <c:f>[0]!Xaxis</c:f>
              <c:numCache>
                <c:formatCode>m/d/yyyy</c:formatCode>
                <c:ptCount val="24"/>
                <c:pt idx="0">
                  <c:v>43344</c:v>
                </c:pt>
                <c:pt idx="1">
                  <c:v>43374</c:v>
                </c:pt>
                <c:pt idx="2">
                  <c:v>43405</c:v>
                </c:pt>
                <c:pt idx="3">
                  <c:v>43435</c:v>
                </c:pt>
                <c:pt idx="4">
                  <c:v>43466</c:v>
                </c:pt>
                <c:pt idx="5">
                  <c:v>43497</c:v>
                </c:pt>
                <c:pt idx="6">
                  <c:v>43525</c:v>
                </c:pt>
                <c:pt idx="7">
                  <c:v>43556</c:v>
                </c:pt>
                <c:pt idx="8">
                  <c:v>43586</c:v>
                </c:pt>
                <c:pt idx="9">
                  <c:v>43617</c:v>
                </c:pt>
                <c:pt idx="10">
                  <c:v>43647</c:v>
                </c:pt>
                <c:pt idx="11">
                  <c:v>43678</c:v>
                </c:pt>
                <c:pt idx="12">
                  <c:v>43709</c:v>
                </c:pt>
                <c:pt idx="13">
                  <c:v>43739</c:v>
                </c:pt>
                <c:pt idx="14">
                  <c:v>43770</c:v>
                </c:pt>
                <c:pt idx="15">
                  <c:v>43800</c:v>
                </c:pt>
                <c:pt idx="16">
                  <c:v>43831</c:v>
                </c:pt>
                <c:pt idx="17">
                  <c:v>43862</c:v>
                </c:pt>
                <c:pt idx="18">
                  <c:v>43891</c:v>
                </c:pt>
                <c:pt idx="19">
                  <c:v>43922</c:v>
                </c:pt>
                <c:pt idx="20">
                  <c:v>43952</c:v>
                </c:pt>
                <c:pt idx="21">
                  <c:v>43983</c:v>
                </c:pt>
                <c:pt idx="22">
                  <c:v>44013</c:v>
                </c:pt>
                <c:pt idx="23">
                  <c:v>44044</c:v>
                </c:pt>
              </c:numCache>
            </c:numRef>
          </c:cat>
          <c:val>
            <c:numRef>
              <c:f>Data!$BL$14:$BL$125</c:f>
              <c:numCache>
                <c:formatCode>0.00</c:formatCode>
                <c:ptCount val="11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numCache>
            </c:numRef>
          </c:val>
          <c:smooth val="0"/>
          <c:extLst>
            <c:ext xmlns:c16="http://schemas.microsoft.com/office/drawing/2014/chart" uri="{C3380CC4-5D6E-409C-BE32-E72D297353CC}">
              <c16:uniqueId val="{00000088-F1B6-4E10-A815-B7F05734A35F}"/>
            </c:ext>
          </c:extLst>
        </c:ser>
        <c:ser>
          <c:idx val="13"/>
          <c:order val="19"/>
          <c:tx>
            <c:v>I7</c:v>
          </c:tx>
          <c:spPr>
            <a:ln>
              <a:noFill/>
            </a:ln>
          </c:spPr>
          <c:marker>
            <c:symbol val="circle"/>
            <c:size val="23"/>
            <c:spPr>
              <a:blipFill>
                <a:blip xmlns:r="http://schemas.openxmlformats.org/officeDocument/2006/relationships" r:embed="rId8"/>
                <a:stretch>
                  <a:fillRect l="32000"/>
                </a:stretch>
              </a:blipFill>
              <a:ln>
                <a:noFill/>
              </a:ln>
            </c:spPr>
          </c:marker>
          <c:cat>
            <c:numRef>
              <c:f>[0]!Xaxis</c:f>
              <c:numCache>
                <c:formatCode>m/d/yyyy</c:formatCode>
                <c:ptCount val="24"/>
                <c:pt idx="0">
                  <c:v>43344</c:v>
                </c:pt>
                <c:pt idx="1">
                  <c:v>43374</c:v>
                </c:pt>
                <c:pt idx="2">
                  <c:v>43405</c:v>
                </c:pt>
                <c:pt idx="3">
                  <c:v>43435</c:v>
                </c:pt>
                <c:pt idx="4">
                  <c:v>43466</c:v>
                </c:pt>
                <c:pt idx="5">
                  <c:v>43497</c:v>
                </c:pt>
                <c:pt idx="6">
                  <c:v>43525</c:v>
                </c:pt>
                <c:pt idx="7">
                  <c:v>43556</c:v>
                </c:pt>
                <c:pt idx="8">
                  <c:v>43586</c:v>
                </c:pt>
                <c:pt idx="9">
                  <c:v>43617</c:v>
                </c:pt>
                <c:pt idx="10">
                  <c:v>43647</c:v>
                </c:pt>
                <c:pt idx="11">
                  <c:v>43678</c:v>
                </c:pt>
                <c:pt idx="12">
                  <c:v>43709</c:v>
                </c:pt>
                <c:pt idx="13">
                  <c:v>43739</c:v>
                </c:pt>
                <c:pt idx="14">
                  <c:v>43770</c:v>
                </c:pt>
                <c:pt idx="15">
                  <c:v>43800</c:v>
                </c:pt>
                <c:pt idx="16">
                  <c:v>43831</c:v>
                </c:pt>
                <c:pt idx="17">
                  <c:v>43862</c:v>
                </c:pt>
                <c:pt idx="18">
                  <c:v>43891</c:v>
                </c:pt>
                <c:pt idx="19">
                  <c:v>43922</c:v>
                </c:pt>
                <c:pt idx="20">
                  <c:v>43952</c:v>
                </c:pt>
                <c:pt idx="21">
                  <c:v>43983</c:v>
                </c:pt>
                <c:pt idx="22">
                  <c:v>44013</c:v>
                </c:pt>
                <c:pt idx="23">
                  <c:v>44044</c:v>
                </c:pt>
              </c:numCache>
            </c:numRef>
          </c:cat>
          <c:val>
            <c:numRef>
              <c:f>Data!$BM$14:$BM$125</c:f>
              <c:numCache>
                <c:formatCode>0.00</c:formatCode>
                <c:ptCount val="11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numCache>
            </c:numRef>
          </c:val>
          <c:smooth val="0"/>
          <c:extLst>
            <c:ext xmlns:c16="http://schemas.microsoft.com/office/drawing/2014/chart" uri="{C3380CC4-5D6E-409C-BE32-E72D297353CC}">
              <c16:uniqueId val="{00000089-F1B6-4E10-A815-B7F05734A35F}"/>
            </c:ext>
          </c:extLst>
        </c:ser>
        <c:ser>
          <c:idx val="14"/>
          <c:order val="20"/>
          <c:tx>
            <c:v>I8</c:v>
          </c:tx>
          <c:spPr>
            <a:ln>
              <a:noFill/>
            </a:ln>
          </c:spPr>
          <c:marker>
            <c:symbol val="circle"/>
            <c:size val="23"/>
            <c:spPr>
              <a:blipFill>
                <a:blip xmlns:r="http://schemas.openxmlformats.org/officeDocument/2006/relationships" r:embed="rId9"/>
                <a:stretch>
                  <a:fillRect l="32000"/>
                </a:stretch>
              </a:blipFill>
              <a:ln>
                <a:noFill/>
              </a:ln>
            </c:spPr>
          </c:marker>
          <c:cat>
            <c:numRef>
              <c:f>[0]!Xaxis</c:f>
              <c:numCache>
                <c:formatCode>m/d/yyyy</c:formatCode>
                <c:ptCount val="24"/>
                <c:pt idx="0">
                  <c:v>43344</c:v>
                </c:pt>
                <c:pt idx="1">
                  <c:v>43374</c:v>
                </c:pt>
                <c:pt idx="2">
                  <c:v>43405</c:v>
                </c:pt>
                <c:pt idx="3">
                  <c:v>43435</c:v>
                </c:pt>
                <c:pt idx="4">
                  <c:v>43466</c:v>
                </c:pt>
                <c:pt idx="5">
                  <c:v>43497</c:v>
                </c:pt>
                <c:pt idx="6">
                  <c:v>43525</c:v>
                </c:pt>
                <c:pt idx="7">
                  <c:v>43556</c:v>
                </c:pt>
                <c:pt idx="8">
                  <c:v>43586</c:v>
                </c:pt>
                <c:pt idx="9">
                  <c:v>43617</c:v>
                </c:pt>
                <c:pt idx="10">
                  <c:v>43647</c:v>
                </c:pt>
                <c:pt idx="11">
                  <c:v>43678</c:v>
                </c:pt>
                <c:pt idx="12">
                  <c:v>43709</c:v>
                </c:pt>
                <c:pt idx="13">
                  <c:v>43739</c:v>
                </c:pt>
                <c:pt idx="14">
                  <c:v>43770</c:v>
                </c:pt>
                <c:pt idx="15">
                  <c:v>43800</c:v>
                </c:pt>
                <c:pt idx="16">
                  <c:v>43831</c:v>
                </c:pt>
                <c:pt idx="17">
                  <c:v>43862</c:v>
                </c:pt>
                <c:pt idx="18">
                  <c:v>43891</c:v>
                </c:pt>
                <c:pt idx="19">
                  <c:v>43922</c:v>
                </c:pt>
                <c:pt idx="20">
                  <c:v>43952</c:v>
                </c:pt>
                <c:pt idx="21">
                  <c:v>43983</c:v>
                </c:pt>
                <c:pt idx="22">
                  <c:v>44013</c:v>
                </c:pt>
                <c:pt idx="23">
                  <c:v>44044</c:v>
                </c:pt>
              </c:numCache>
            </c:numRef>
          </c:cat>
          <c:val>
            <c:numRef>
              <c:f>Data!$BN$14:$BN$125</c:f>
              <c:numCache>
                <c:formatCode>0.00%</c:formatCode>
                <c:ptCount val="11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70</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numCache>
            </c:numRef>
          </c:val>
          <c:smooth val="0"/>
          <c:extLst>
            <c:ext xmlns:c16="http://schemas.microsoft.com/office/drawing/2014/chart" uri="{C3380CC4-5D6E-409C-BE32-E72D297353CC}">
              <c16:uniqueId val="{0000008A-F1B6-4E10-A815-B7F05734A35F}"/>
            </c:ext>
          </c:extLst>
        </c:ser>
        <c:ser>
          <c:idx val="15"/>
          <c:order val="21"/>
          <c:tx>
            <c:v>I9</c:v>
          </c:tx>
          <c:spPr>
            <a:ln>
              <a:noFill/>
            </a:ln>
          </c:spPr>
          <c:marker>
            <c:symbol val="square"/>
            <c:size val="23"/>
            <c:spPr>
              <a:blipFill>
                <a:blip xmlns:r="http://schemas.openxmlformats.org/officeDocument/2006/relationships" r:embed="rId10"/>
                <a:stretch>
                  <a:fillRect/>
                </a:stretch>
              </a:blipFill>
            </c:spPr>
          </c:marker>
          <c:dPt>
            <c:idx val="23"/>
            <c:marker>
              <c:spPr>
                <a:blipFill>
                  <a:blip xmlns:r="http://schemas.openxmlformats.org/officeDocument/2006/relationships" r:embed="rId10"/>
                  <a:stretch>
                    <a:fillRect/>
                  </a:stretch>
                </a:blipFill>
                <a:ln>
                  <a:noFill/>
                </a:ln>
              </c:spPr>
            </c:marker>
            <c:bubble3D val="0"/>
            <c:extLst>
              <c:ext xmlns:c16="http://schemas.microsoft.com/office/drawing/2014/chart" uri="{C3380CC4-5D6E-409C-BE32-E72D297353CC}">
                <c16:uniqueId val="{0000008B-F1B6-4E10-A815-B7F05734A35F}"/>
              </c:ext>
            </c:extLst>
          </c:dPt>
          <c:cat>
            <c:numRef>
              <c:f>[0]!Xaxis</c:f>
              <c:numCache>
                <c:formatCode>m/d/yyyy</c:formatCode>
                <c:ptCount val="24"/>
                <c:pt idx="0">
                  <c:v>43344</c:v>
                </c:pt>
                <c:pt idx="1">
                  <c:v>43374</c:v>
                </c:pt>
                <c:pt idx="2">
                  <c:v>43405</c:v>
                </c:pt>
                <c:pt idx="3">
                  <c:v>43435</c:v>
                </c:pt>
                <c:pt idx="4">
                  <c:v>43466</c:v>
                </c:pt>
                <c:pt idx="5">
                  <c:v>43497</c:v>
                </c:pt>
                <c:pt idx="6">
                  <c:v>43525</c:v>
                </c:pt>
                <c:pt idx="7">
                  <c:v>43556</c:v>
                </c:pt>
                <c:pt idx="8">
                  <c:v>43586</c:v>
                </c:pt>
                <c:pt idx="9">
                  <c:v>43617</c:v>
                </c:pt>
                <c:pt idx="10">
                  <c:v>43647</c:v>
                </c:pt>
                <c:pt idx="11">
                  <c:v>43678</c:v>
                </c:pt>
                <c:pt idx="12">
                  <c:v>43709</c:v>
                </c:pt>
                <c:pt idx="13">
                  <c:v>43739</c:v>
                </c:pt>
                <c:pt idx="14">
                  <c:v>43770</c:v>
                </c:pt>
                <c:pt idx="15">
                  <c:v>43800</c:v>
                </c:pt>
                <c:pt idx="16">
                  <c:v>43831</c:v>
                </c:pt>
                <c:pt idx="17">
                  <c:v>43862</c:v>
                </c:pt>
                <c:pt idx="18">
                  <c:v>43891</c:v>
                </c:pt>
                <c:pt idx="19">
                  <c:v>43922</c:v>
                </c:pt>
                <c:pt idx="20">
                  <c:v>43952</c:v>
                </c:pt>
                <c:pt idx="21">
                  <c:v>43983</c:v>
                </c:pt>
                <c:pt idx="22">
                  <c:v>44013</c:v>
                </c:pt>
                <c:pt idx="23">
                  <c:v>44044</c:v>
                </c:pt>
              </c:numCache>
            </c:numRef>
          </c:cat>
          <c:val>
            <c:numRef>
              <c:f>Data!$BO$14:$BO$125</c:f>
              <c:numCache>
                <c:formatCode>0.00%</c:formatCode>
                <c:ptCount val="11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numCache>
            </c:numRef>
          </c:val>
          <c:smooth val="0"/>
          <c:extLst>
            <c:ext xmlns:c16="http://schemas.microsoft.com/office/drawing/2014/chart" uri="{C3380CC4-5D6E-409C-BE32-E72D297353CC}">
              <c16:uniqueId val="{0000008C-F1B6-4E10-A815-B7F05734A35F}"/>
            </c:ext>
          </c:extLst>
        </c:ser>
        <c:dLbls>
          <c:showLegendKey val="0"/>
          <c:showVal val="0"/>
          <c:showCatName val="0"/>
          <c:showSerName val="0"/>
          <c:showPercent val="0"/>
          <c:showBubbleSize val="0"/>
        </c:dLbls>
        <c:marker val="1"/>
        <c:smooth val="0"/>
        <c:axId val="62445056"/>
        <c:axId val="62446976"/>
      </c:lineChart>
      <c:dateAx>
        <c:axId val="62445056"/>
        <c:scaling>
          <c:orientation val="minMax"/>
        </c:scaling>
        <c:delete val="0"/>
        <c:axPos val="b"/>
        <c:numFmt formatCode="mmm\-yy" sourceLinked="0"/>
        <c:majorTickMark val="none"/>
        <c:minorTickMark val="none"/>
        <c:tickLblPos val="nextTo"/>
        <c:spPr>
          <a:noFill/>
          <a:ln w="9525" cap="flat" cmpd="sng" algn="ctr">
            <a:solidFill>
              <a:schemeClr val="tx1">
                <a:lumMod val="15000"/>
                <a:lumOff val="85000"/>
              </a:schemeClr>
            </a:solidFill>
            <a:round/>
          </a:ln>
          <a:effectLst/>
        </c:spPr>
        <c:txPr>
          <a:bodyPr rot="-5400000" vert="horz"/>
          <a:lstStyle/>
          <a:p>
            <a:pPr>
              <a:defRPr sz="1000"/>
            </a:pPr>
            <a:endParaRPr lang="en-US"/>
          </a:p>
        </c:txPr>
        <c:crossAx val="62446976"/>
        <c:crosses val="autoZero"/>
        <c:auto val="0"/>
        <c:lblOffset val="100"/>
        <c:baseTimeUnit val="days"/>
        <c:majorUnit val="1"/>
        <c:majorTimeUnit val="months"/>
      </c:dateAx>
      <c:valAx>
        <c:axId val="62446976"/>
        <c:scaling>
          <c:orientation val="minMax"/>
          <c:max val="70"/>
          <c:min val="2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vert="horz"/>
          <a:lstStyle/>
          <a:p>
            <a:pPr>
              <a:defRPr/>
            </a:pPr>
            <a:endParaRPr lang="en-US"/>
          </a:p>
        </c:txPr>
        <c:crossAx val="62445056"/>
        <c:crosses val="autoZero"/>
        <c:crossBetween val="between"/>
      </c:valAx>
      <c:spPr>
        <a:noFill/>
        <a:ln>
          <a:noFill/>
        </a:ln>
        <a:effectLst/>
      </c:spPr>
    </c:plotArea>
    <c:legend>
      <c:legendPos val="b"/>
      <c:legendEntry>
        <c:idx val="2"/>
        <c:delete val="1"/>
      </c:legendEntry>
      <c:legendEntry>
        <c:idx val="8"/>
        <c:delete val="1"/>
      </c:legendEntry>
      <c:legendEntry>
        <c:idx val="9"/>
        <c:delete val="1"/>
      </c:legendEntry>
      <c:legendEntry>
        <c:idx val="10"/>
        <c:delete val="1"/>
      </c:legendEntry>
      <c:legendEntry>
        <c:idx val="11"/>
        <c:delete val="1"/>
      </c:legendEntry>
      <c:legendEntry>
        <c:idx val="12"/>
        <c:delete val="1"/>
      </c:legendEntry>
      <c:legendEntry>
        <c:idx val="13"/>
        <c:delete val="1"/>
      </c:legendEntry>
      <c:legendEntry>
        <c:idx val="14"/>
        <c:delete val="1"/>
      </c:legendEntry>
      <c:legendEntry>
        <c:idx val="15"/>
        <c:delete val="1"/>
      </c:legendEntry>
      <c:legendEntry>
        <c:idx val="16"/>
        <c:delete val="1"/>
      </c:legendEntry>
      <c:legendEntry>
        <c:idx val="17"/>
        <c:delete val="1"/>
      </c:legendEntry>
      <c:legendEntry>
        <c:idx val="18"/>
        <c:delete val="1"/>
      </c:legendEntry>
      <c:legendEntry>
        <c:idx val="19"/>
        <c:delete val="1"/>
      </c:legendEntry>
      <c:legendEntry>
        <c:idx val="20"/>
        <c:delete val="1"/>
      </c:legendEntry>
      <c:legendEntry>
        <c:idx val="21"/>
        <c:delete val="1"/>
      </c:legendEntry>
      <c:layout>
        <c:manualLayout>
          <c:xMode val="edge"/>
          <c:yMode val="edge"/>
          <c:x val="4.540417387461021E-2"/>
          <c:y val="0.85306423611111115"/>
          <c:w val="0.94412972683970064"/>
          <c:h val="0.12820381944444442"/>
        </c:manualLayout>
      </c:layout>
      <c:overlay val="0"/>
      <c:spPr>
        <a:noFill/>
        <a:ln>
          <a:noFill/>
        </a:ln>
        <a:effectLst/>
      </c:spPr>
      <c:txPr>
        <a:bodyPr rot="0" vert="horz"/>
        <a:lstStyle/>
        <a:p>
          <a:pPr>
            <a:defRPr sz="1100"/>
          </a:pPr>
          <a:endParaRPr lang="en-US"/>
        </a:p>
      </c:txPr>
    </c:legend>
    <c:plotVisOnly val="1"/>
    <c:dispBlanksAs val="gap"/>
    <c:showDLblsOverMax val="0"/>
  </c:chart>
  <c:spPr>
    <a:solidFill>
      <a:schemeClr val="bg1"/>
    </a:solidFill>
    <a:ln w="9525" cap="flat" cmpd="sng" algn="ctr">
      <a:solidFill>
        <a:schemeClr val="tx1"/>
      </a:solidFill>
      <a:round/>
    </a:ln>
    <a:effectLst/>
  </c:spPr>
  <c:txPr>
    <a:bodyPr rot="0" anchor="t" anchorCtr="1"/>
    <a:lstStyle/>
    <a:p>
      <a:pPr>
        <a:defRPr sz="1200">
          <a:solidFill>
            <a:schemeClr val="tx1"/>
          </a:solidFill>
        </a:defRPr>
      </a:pPr>
      <a:endParaRPr lang="en-US"/>
    </a:p>
  </c:txPr>
  <c:externalData r:id="rId1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8056"/>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4" y="0"/>
            <a:ext cx="2971800" cy="498056"/>
          </a:xfrm>
          <a:prstGeom prst="rect">
            <a:avLst/>
          </a:prstGeom>
        </p:spPr>
        <p:txBody>
          <a:bodyPr vert="horz" lIns="91440" tIns="45720" rIns="91440" bIns="45720" rtlCol="0"/>
          <a:lstStyle>
            <a:lvl1pPr algn="r">
              <a:defRPr sz="1200"/>
            </a:lvl1pPr>
          </a:lstStyle>
          <a:p>
            <a:fld id="{0B0D4E4B-3096-48DB-9BDE-F08C05F38A98}" type="datetimeFigureOut">
              <a:rPr lang="en-GB" smtClean="0"/>
              <a:t>20/10/2020</a:t>
            </a:fld>
            <a:endParaRPr lang="en-GB" dirty="0"/>
          </a:p>
        </p:txBody>
      </p:sp>
      <p:sp>
        <p:nvSpPr>
          <p:cNvPr id="4" name="Slide Image Placeholder 3"/>
          <p:cNvSpPr>
            <a:spLocks noGrp="1" noRot="1" noChangeAspect="1"/>
          </p:cNvSpPr>
          <p:nvPr>
            <p:ph type="sldImg" idx="2"/>
          </p:nvPr>
        </p:nvSpPr>
        <p:spPr>
          <a:xfrm>
            <a:off x="450850" y="1241425"/>
            <a:ext cx="5956300" cy="3349625"/>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1" y="4777194"/>
            <a:ext cx="548640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5"/>
            <a:ext cx="2971800" cy="498055"/>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4" y="9428585"/>
            <a:ext cx="2971800" cy="498055"/>
          </a:xfrm>
          <a:prstGeom prst="rect">
            <a:avLst/>
          </a:prstGeom>
        </p:spPr>
        <p:txBody>
          <a:bodyPr vert="horz" lIns="91440" tIns="45720" rIns="91440" bIns="45720" rtlCol="0" anchor="b"/>
          <a:lstStyle>
            <a:lvl1pPr algn="r">
              <a:defRPr sz="1200"/>
            </a:lvl1pPr>
          </a:lstStyle>
          <a:p>
            <a:fld id="{BE6F256A-8DF3-4341-B4BB-D1C4DD9D67FA}" type="slidenum">
              <a:rPr lang="en-GB" smtClean="0"/>
              <a:t>‹#›</a:t>
            </a:fld>
            <a:endParaRPr lang="en-GB" dirty="0"/>
          </a:p>
        </p:txBody>
      </p:sp>
    </p:spTree>
    <p:extLst>
      <p:ext uri="{BB962C8B-B14F-4D97-AF65-F5344CB8AC3E}">
        <p14:creationId xmlns:p14="http://schemas.microsoft.com/office/powerpoint/2010/main" val="35350302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Welcome to this bitesize session on the NHS Improvement Making Data Count Initiative and brief introduction to Statistical Process Control charts.  </a:t>
            </a:r>
          </a:p>
          <a:p>
            <a:endParaRPr lang="en-GB" dirty="0"/>
          </a:p>
          <a:p>
            <a:r>
              <a:rPr lang="en-GB" dirty="0"/>
              <a:t>My name is Deborah Cundey, and I’m currently a Service Development Manager in clinical operations, with responsibility for the production and presentation of various performance and quality information across the Trust.</a:t>
            </a:r>
          </a:p>
        </p:txBody>
      </p:sp>
      <p:sp>
        <p:nvSpPr>
          <p:cNvPr id="4" name="Slide Number Placeholder 3"/>
          <p:cNvSpPr>
            <a:spLocks noGrp="1"/>
          </p:cNvSpPr>
          <p:nvPr>
            <p:ph type="sldNum" sz="quarter" idx="10"/>
          </p:nvPr>
        </p:nvSpPr>
        <p:spPr/>
        <p:txBody>
          <a:bodyPr/>
          <a:lstStyle/>
          <a:p>
            <a:fld id="{BE6F256A-8DF3-4341-B4BB-D1C4DD9D67FA}" type="slidenum">
              <a:rPr lang="en-GB" smtClean="0"/>
              <a:t>1</a:t>
            </a:fld>
            <a:endParaRPr lang="en-GB" dirty="0"/>
          </a:p>
        </p:txBody>
      </p:sp>
    </p:spTree>
    <p:extLst>
      <p:ext uri="{BB962C8B-B14F-4D97-AF65-F5344CB8AC3E}">
        <p14:creationId xmlns:p14="http://schemas.microsoft.com/office/powerpoint/2010/main" val="27676230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if there is special cause, it is an indication to investigate, have a look and see if you can identify what has made the system behave in this way.  Examples of this can be when we focus on the achievement of a particular goal and make improvements – for example recently we have been seeking to improve our compliance with supervision and recording of supervision, and that has paid off.  If you were monitoring the number of assessments undertaken within a service, and your SPC identified special cause decline, it could be due to staff absence or vacancies?</a:t>
            </a:r>
          </a:p>
        </p:txBody>
      </p:sp>
      <p:sp>
        <p:nvSpPr>
          <p:cNvPr id="4" name="Slide Number Placeholder 3"/>
          <p:cNvSpPr>
            <a:spLocks noGrp="1"/>
          </p:cNvSpPr>
          <p:nvPr>
            <p:ph type="sldNum" sz="quarter" idx="10"/>
          </p:nvPr>
        </p:nvSpPr>
        <p:spPr/>
        <p:txBody>
          <a:bodyPr/>
          <a:lstStyle/>
          <a:p>
            <a:fld id="{BE6F256A-8DF3-4341-B4BB-D1C4DD9D67FA}" type="slidenum">
              <a:rPr lang="en-GB" smtClean="0"/>
              <a:t>10</a:t>
            </a:fld>
            <a:endParaRPr lang="en-GB" dirty="0"/>
          </a:p>
        </p:txBody>
      </p:sp>
    </p:spTree>
    <p:extLst>
      <p:ext uri="{BB962C8B-B14F-4D97-AF65-F5344CB8AC3E}">
        <p14:creationId xmlns:p14="http://schemas.microsoft.com/office/powerpoint/2010/main" val="29164253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All too often, we overreact to variation which is normal – we waste lots of time investigating a ‘deterioration’ which SPC tells us is normal.</a:t>
            </a:r>
          </a:p>
          <a:p>
            <a:endParaRPr lang="en-GB" dirty="0"/>
          </a:p>
          <a:p>
            <a:r>
              <a:rPr lang="en-GB" dirty="0"/>
              <a:t>Let’s take a look</a:t>
            </a:r>
            <a:r>
              <a:rPr lang="en-GB" baseline="0" dirty="0"/>
              <a:t> at some the information we looked at earlier…</a:t>
            </a:r>
            <a:endParaRPr lang="en-GB" dirty="0"/>
          </a:p>
          <a:p>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This is the same data as the previous table of numbers.  The time series is extended.  These are SPC or control charts.  By using SPC</a:t>
            </a:r>
            <a:r>
              <a:rPr lang="en-GB" baseline="0" dirty="0"/>
              <a:t> </a:t>
            </a:r>
            <a:r>
              <a:rPr lang="en-GB" dirty="0"/>
              <a:t>charts, we see a different picture.  The green colour coding has masked deteriorating performance.</a:t>
            </a:r>
          </a:p>
          <a:p>
            <a:endParaRPr lang="en-GB" dirty="0"/>
          </a:p>
        </p:txBody>
      </p:sp>
      <p:sp>
        <p:nvSpPr>
          <p:cNvPr id="4" name="Slide Number Placeholder 3"/>
          <p:cNvSpPr>
            <a:spLocks noGrp="1"/>
          </p:cNvSpPr>
          <p:nvPr>
            <p:ph type="sldNum" sz="quarter" idx="10"/>
          </p:nvPr>
        </p:nvSpPr>
        <p:spPr/>
        <p:txBody>
          <a:bodyPr/>
          <a:lstStyle/>
          <a:p>
            <a:fld id="{D259C8F6-0D86-4B2A-B1EC-1BE4B51BFD3E}" type="slidenum">
              <a:rPr lang="en-GB" smtClean="0"/>
              <a:t>11</a:t>
            </a:fld>
            <a:endParaRPr lang="en-GB"/>
          </a:p>
        </p:txBody>
      </p:sp>
    </p:spTree>
    <p:extLst>
      <p:ext uri="{BB962C8B-B14F-4D97-AF65-F5344CB8AC3E}">
        <p14:creationId xmlns:p14="http://schemas.microsoft.com/office/powerpoint/2010/main" val="32639667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39775"/>
            <a:ext cx="6577013" cy="3700463"/>
          </a:xfrm>
        </p:spPr>
      </p:sp>
      <p:sp>
        <p:nvSpPr>
          <p:cNvPr id="3" name="Notes Placeholder 2"/>
          <p:cNvSpPr>
            <a:spLocks noGrp="1"/>
          </p:cNvSpPr>
          <p:nvPr>
            <p:ph type="body" idx="1"/>
          </p:nvPr>
        </p:nvSpPr>
        <p:spPr/>
        <p:txBody>
          <a:bodyPr/>
          <a:lstStyle/>
          <a:p>
            <a:r>
              <a:rPr lang="en-GB" dirty="0"/>
              <a:t>If a system is ‘in control’ it doesn’t necessarily mean that you don’t need to take action.</a:t>
            </a:r>
          </a:p>
          <a:p>
            <a:endParaRPr lang="en-GB" dirty="0"/>
          </a:p>
          <a:p>
            <a:r>
              <a:rPr lang="en-GB" dirty="0"/>
              <a:t>A system may be in control but not capable of delivering the required standard or target</a:t>
            </a:r>
          </a:p>
          <a:p>
            <a:endParaRPr lang="en-GB" dirty="0"/>
          </a:p>
          <a:p>
            <a:r>
              <a:rPr lang="en-GB" dirty="0"/>
              <a:t>In this case, the system needs to be redesigned.</a:t>
            </a:r>
          </a:p>
          <a:p>
            <a:endParaRPr lang="en-GB" dirty="0"/>
          </a:p>
          <a:p>
            <a:r>
              <a:rPr lang="en-GB" dirty="0"/>
              <a:t>Or a system could be ‘in control’ but the range or level of variation is unacceptable to you.  </a:t>
            </a:r>
          </a:p>
          <a:p>
            <a:endParaRPr lang="en-GB" dirty="0"/>
          </a:p>
          <a:p>
            <a:r>
              <a:rPr lang="en-GB" dirty="0"/>
              <a:t>An example of this might be referrals into a team – you may be targeted, funded and staffed to deal with a certain number of referrals per day, week or month.  </a:t>
            </a:r>
          </a:p>
          <a:p>
            <a:endParaRPr lang="en-GB" dirty="0"/>
          </a:p>
          <a:p>
            <a:r>
              <a:rPr lang="en-GB" dirty="0"/>
              <a:t>You could see common cause variation where the range in referrals makes it very difficult to manage in your current model.  So SPC can help us in this way to look at what system we need to put in place to manage the level of variation.</a:t>
            </a:r>
          </a:p>
          <a:p>
            <a:endParaRPr lang="en-GB" dirty="0"/>
          </a:p>
          <a:p>
            <a:endParaRPr lang="en-GB" dirty="0"/>
          </a:p>
        </p:txBody>
      </p:sp>
      <p:sp>
        <p:nvSpPr>
          <p:cNvPr id="4" name="Slide Number Placeholder 3"/>
          <p:cNvSpPr>
            <a:spLocks noGrp="1"/>
          </p:cNvSpPr>
          <p:nvPr>
            <p:ph type="sldNum" sz="quarter" idx="10"/>
          </p:nvPr>
        </p:nvSpPr>
        <p:spPr/>
        <p:txBody>
          <a:bodyPr/>
          <a:lstStyle/>
          <a:p>
            <a:fld id="{37BC61B4-582B-AB4C-B10E-16F79913EBD6}"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33484093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SPC </a:t>
            </a:r>
            <a:r>
              <a:rPr lang="en-GB" baseline="0" dirty="0"/>
              <a:t>provides statistical rigour to help us understand when something unusual is happening in the system – for good or bad.  Without these it’s left to interpretation, with one person able to say something is wrong, another one saying it’s not.  </a:t>
            </a:r>
          </a:p>
        </p:txBody>
      </p:sp>
      <p:sp>
        <p:nvSpPr>
          <p:cNvPr id="4" name="Slide Number Placeholder 3"/>
          <p:cNvSpPr>
            <a:spLocks noGrp="1"/>
          </p:cNvSpPr>
          <p:nvPr>
            <p:ph type="sldNum" sz="quarter" idx="10"/>
          </p:nvPr>
        </p:nvSpPr>
        <p:spPr/>
        <p:txBody>
          <a:bodyPr/>
          <a:lstStyle/>
          <a:p>
            <a:fld id="{D259C8F6-0D86-4B2A-B1EC-1BE4B51BFD3E}" type="slidenum">
              <a:rPr lang="en-GB" smtClean="0"/>
              <a:t>13</a:t>
            </a:fld>
            <a:endParaRPr lang="en-GB"/>
          </a:p>
        </p:txBody>
      </p:sp>
    </p:spTree>
    <p:extLst>
      <p:ext uri="{BB962C8B-B14F-4D97-AF65-F5344CB8AC3E}">
        <p14:creationId xmlns:p14="http://schemas.microsoft.com/office/powerpoint/2010/main" val="11159814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have created a version of the NHSI SPC chart tool to use within SHSC.  Our aim is to use this tool consistently across the organisation when we are considering time series data.</a:t>
            </a:r>
          </a:p>
          <a:p>
            <a:endParaRPr lang="en-GB" dirty="0"/>
          </a:p>
          <a:p>
            <a:r>
              <a:rPr lang="en-GB" dirty="0"/>
              <a:t>Here are some examples of the information we are providing using this tool.</a:t>
            </a:r>
          </a:p>
          <a:p>
            <a:endParaRPr lang="en-GB" dirty="0"/>
          </a:p>
          <a:p>
            <a:r>
              <a:rPr lang="en-GB" dirty="0"/>
              <a:t>Covid Daily Dashboard – Staff not working daily chart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Referrals to IAPT- Weekly</a:t>
            </a:r>
          </a:p>
          <a:p>
            <a:r>
              <a:rPr lang="en-GB" dirty="0"/>
              <a:t>Adult Acute Inpatient Admissions – Monthly</a:t>
            </a:r>
          </a:p>
          <a:p>
            <a:endParaRPr lang="en-GB" dirty="0"/>
          </a:p>
          <a:p>
            <a:r>
              <a:rPr lang="en-GB" dirty="0"/>
              <a:t>We currently have a template in Excel (v14) , and are looking to create in other software in the future.  To have a look at our current tool and start to use it, please get in touch with me:</a:t>
            </a:r>
          </a:p>
          <a:p>
            <a:endParaRPr lang="en-GB" dirty="0"/>
          </a:p>
          <a:p>
            <a:r>
              <a:rPr lang="en-GB" dirty="0"/>
              <a:t>Deborah.Cundey@shsc.nhs.uk</a:t>
            </a:r>
          </a:p>
          <a:p>
            <a:endParaRPr lang="en-GB" dirty="0"/>
          </a:p>
          <a:p>
            <a:endParaRPr lang="en-GB" dirty="0"/>
          </a:p>
        </p:txBody>
      </p:sp>
      <p:sp>
        <p:nvSpPr>
          <p:cNvPr id="4" name="Slide Number Placeholder 3"/>
          <p:cNvSpPr>
            <a:spLocks noGrp="1"/>
          </p:cNvSpPr>
          <p:nvPr>
            <p:ph type="sldNum" sz="quarter" idx="10"/>
          </p:nvPr>
        </p:nvSpPr>
        <p:spPr/>
        <p:txBody>
          <a:bodyPr/>
          <a:lstStyle/>
          <a:p>
            <a:fld id="{BE6F256A-8DF3-4341-B4BB-D1C4DD9D67FA}" type="slidenum">
              <a:rPr lang="en-GB" smtClean="0"/>
              <a:t>14</a:t>
            </a:fld>
            <a:endParaRPr lang="en-GB" dirty="0"/>
          </a:p>
        </p:txBody>
      </p:sp>
    </p:spTree>
    <p:extLst>
      <p:ext uri="{BB962C8B-B14F-4D97-AF65-F5344CB8AC3E}">
        <p14:creationId xmlns:p14="http://schemas.microsoft.com/office/powerpoint/2010/main" val="20359415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finally I will leave you with some of the links to go away and find out more, and encourage you to think about whether there are things that you can change in your practice to help SHSC on our SPC journey – that might be as simple as challenging a decision or statement if you can see it’s based on meaningless information, or as complex as creating the code for an SHSC SPC tool in a new piece of software.  We all have a part to play.</a:t>
            </a:r>
          </a:p>
          <a:p>
            <a:endParaRPr lang="en-GB" dirty="0"/>
          </a:p>
          <a:p>
            <a:r>
              <a:rPr lang="en-GB" dirty="0"/>
              <a:t>Thanks for listening!  Please get in touch with me if you want to find out more or have any suggestions.</a:t>
            </a:r>
          </a:p>
        </p:txBody>
      </p:sp>
      <p:sp>
        <p:nvSpPr>
          <p:cNvPr id="4" name="Slide Number Placeholder 3"/>
          <p:cNvSpPr>
            <a:spLocks noGrp="1"/>
          </p:cNvSpPr>
          <p:nvPr>
            <p:ph type="sldNum" sz="quarter" idx="10"/>
          </p:nvPr>
        </p:nvSpPr>
        <p:spPr/>
        <p:txBody>
          <a:bodyPr/>
          <a:lstStyle/>
          <a:p>
            <a:fld id="{BE6F256A-8DF3-4341-B4BB-D1C4DD9D67FA}" type="slidenum">
              <a:rPr lang="en-GB" smtClean="0"/>
              <a:t>16</a:t>
            </a:fld>
            <a:endParaRPr lang="en-GB" dirty="0"/>
          </a:p>
        </p:txBody>
      </p:sp>
    </p:spTree>
    <p:extLst>
      <p:ext uri="{BB962C8B-B14F-4D97-AF65-F5344CB8AC3E}">
        <p14:creationId xmlns:p14="http://schemas.microsoft.com/office/powerpoint/2010/main" val="11899054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Thanks for listening!  Please get in touch with me if you want to find out more or have any suggestions.</a:t>
            </a:r>
          </a:p>
          <a:p>
            <a:endParaRPr lang="en-GB" dirty="0"/>
          </a:p>
        </p:txBody>
      </p:sp>
      <p:sp>
        <p:nvSpPr>
          <p:cNvPr id="4" name="Slide Number Placeholder 3"/>
          <p:cNvSpPr>
            <a:spLocks noGrp="1"/>
          </p:cNvSpPr>
          <p:nvPr>
            <p:ph type="sldNum" sz="quarter" idx="10"/>
          </p:nvPr>
        </p:nvSpPr>
        <p:spPr/>
        <p:txBody>
          <a:bodyPr/>
          <a:lstStyle/>
          <a:p>
            <a:fld id="{BE6F256A-8DF3-4341-B4BB-D1C4DD9D67FA}" type="slidenum">
              <a:rPr lang="en-GB" smtClean="0"/>
              <a:t>17</a:t>
            </a:fld>
            <a:endParaRPr lang="en-GB" dirty="0"/>
          </a:p>
        </p:txBody>
      </p:sp>
    </p:spTree>
    <p:extLst>
      <p:ext uri="{BB962C8B-B14F-4D97-AF65-F5344CB8AC3E}">
        <p14:creationId xmlns:p14="http://schemas.microsoft.com/office/powerpoint/2010/main" val="15295323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t>In this session I am going to:</a:t>
            </a:r>
          </a:p>
          <a:p>
            <a:r>
              <a:rPr lang="en-GB" sz="1800" dirty="0"/>
              <a:t>Introduce Making Data Count NHSI methodology</a:t>
            </a:r>
          </a:p>
          <a:p>
            <a:endParaRPr lang="en-GB" sz="1800" dirty="0"/>
          </a:p>
          <a:p>
            <a:r>
              <a:rPr lang="en-GB" sz="1800" dirty="0"/>
              <a:t>Ask us to think about </a:t>
            </a:r>
          </a:p>
          <a:p>
            <a:r>
              <a:rPr lang="en-GB" sz="1800" dirty="0"/>
              <a:t>Information and the way we present it, h</a:t>
            </a:r>
            <a:r>
              <a:rPr lang="en-GB" sz="1700" dirty="0"/>
              <a:t>ow we are used to seeing data; analysing it and making decisions based on it</a:t>
            </a:r>
          </a:p>
          <a:p>
            <a:pPr lvl="1"/>
            <a:endParaRPr lang="en-GB" sz="1700" dirty="0"/>
          </a:p>
          <a:p>
            <a:pPr lvl="0"/>
            <a:r>
              <a:rPr lang="en-GB" sz="1700" dirty="0"/>
              <a:t>We will look at he theory behind variation – and understand common cause and special cause</a:t>
            </a:r>
          </a:p>
          <a:p>
            <a:pPr lvl="0"/>
            <a:endParaRPr lang="en-GB" sz="1700" dirty="0"/>
          </a:p>
          <a:p>
            <a:pPr lvl="0"/>
            <a:r>
              <a:rPr lang="en-GB" sz="1700" dirty="0"/>
              <a:t>Then have a look at what an SPC chart actually is, look at special cause variation and SPC rules and how we can use SPC for assurance</a:t>
            </a:r>
          </a:p>
          <a:p>
            <a:pPr lvl="0"/>
            <a:r>
              <a:rPr lang="en-GB" sz="1700" dirty="0"/>
              <a:t>We will consider the benefits of SPC, share a little bit of information on how to create SC charts yourselves, and finally point you in the direction of some great resources to go away and explore more.</a:t>
            </a:r>
          </a:p>
          <a:p>
            <a:endParaRPr lang="en-GB" dirty="0"/>
          </a:p>
        </p:txBody>
      </p:sp>
      <p:sp>
        <p:nvSpPr>
          <p:cNvPr id="4" name="Slide Number Placeholder 3"/>
          <p:cNvSpPr>
            <a:spLocks noGrp="1"/>
          </p:cNvSpPr>
          <p:nvPr>
            <p:ph type="sldNum" sz="quarter" idx="10"/>
          </p:nvPr>
        </p:nvSpPr>
        <p:spPr/>
        <p:txBody>
          <a:bodyPr/>
          <a:lstStyle/>
          <a:p>
            <a:fld id="{BE6F256A-8DF3-4341-B4BB-D1C4DD9D67FA}" type="slidenum">
              <a:rPr lang="en-GB" smtClean="0"/>
              <a:t>2</a:t>
            </a:fld>
            <a:endParaRPr lang="en-GB" dirty="0"/>
          </a:p>
        </p:txBody>
      </p:sp>
    </p:spTree>
    <p:extLst>
      <p:ext uri="{BB962C8B-B14F-4D97-AF65-F5344CB8AC3E}">
        <p14:creationId xmlns:p14="http://schemas.microsoft.com/office/powerpoint/2010/main" val="6795153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400" dirty="0"/>
              <a:t>Information has been described as the lifeblood of the NHS…a vital asset for the clinical management of individual patients and the efficient management of services.</a:t>
            </a:r>
          </a:p>
          <a:p>
            <a:endParaRPr lang="en-GB" sz="2400" dirty="0"/>
          </a:p>
          <a:p>
            <a:r>
              <a:rPr lang="en-GB" sz="2400" i="1" dirty="0"/>
              <a:t>In 20?? Dr Geraint Lewis, Chief Data Officer for NHS England said:</a:t>
            </a:r>
          </a:p>
          <a:p>
            <a:endParaRPr lang="en-GB" sz="2400" dirty="0"/>
          </a:p>
          <a:p>
            <a:r>
              <a:rPr lang="en-GB" sz="2400" dirty="0"/>
              <a:t>“High quality information will empower the health and social care sector in identifying where new care is needed to meet the needs of local populations. Using data, we can determine what care is working well and what needs to be improved, allowing patients, clinicians and commissioners to compare the quality and efficiency of care in different parts of the country.” </a:t>
            </a:r>
          </a:p>
          <a:p>
            <a:pPr marL="0" indent="0">
              <a:buNone/>
            </a:pPr>
            <a:r>
              <a:rPr lang="en-GB" sz="2400" dirty="0"/>
              <a:t>				</a:t>
            </a:r>
            <a:endParaRPr lang="en-GB" sz="2400" i="1" dirty="0"/>
          </a:p>
          <a:p>
            <a:r>
              <a:rPr lang="en-GB" sz="2400" dirty="0"/>
              <a:t>We need to really understand, through </a:t>
            </a:r>
            <a:r>
              <a:rPr lang="en-GB" sz="2400" b="1" dirty="0"/>
              <a:t>evidence,</a:t>
            </a:r>
            <a:r>
              <a:rPr lang="en-GB" sz="2400" dirty="0"/>
              <a:t> our services, teams, patients and so on, in order to be able to assess </a:t>
            </a:r>
            <a:r>
              <a:rPr lang="en-GB" sz="2400" b="1" dirty="0"/>
              <a:t>how</a:t>
            </a:r>
            <a:r>
              <a:rPr lang="en-GB" sz="2400" dirty="0"/>
              <a:t> we are doing; </a:t>
            </a:r>
            <a:r>
              <a:rPr lang="en-GB" sz="2400" b="1" dirty="0"/>
              <a:t>what</a:t>
            </a:r>
            <a:r>
              <a:rPr lang="en-GB" sz="2400" dirty="0"/>
              <a:t> we need to do, what could </a:t>
            </a:r>
            <a:r>
              <a:rPr lang="en-GB" sz="2400" b="1" dirty="0"/>
              <a:t>improve </a:t>
            </a:r>
            <a:r>
              <a:rPr lang="en-GB" sz="2400" b="0" dirty="0"/>
              <a:t>and to </a:t>
            </a:r>
            <a:r>
              <a:rPr lang="en-GB" sz="2400" b="1" dirty="0"/>
              <a:t>identify</a:t>
            </a:r>
            <a:r>
              <a:rPr lang="en-GB" sz="2400" b="0" dirty="0"/>
              <a:t> where we are doing something well.</a:t>
            </a:r>
          </a:p>
          <a:p>
            <a:endParaRPr lang="en-GB" sz="2400" b="0" dirty="0"/>
          </a:p>
          <a:p>
            <a:r>
              <a:rPr lang="en-GB" sz="2400" dirty="0"/>
              <a:t>Too often we jump to conclusions based on hearsay, assumptions or anecdotes</a:t>
            </a:r>
          </a:p>
          <a:p>
            <a:endParaRPr lang="en-GB" sz="2400" dirty="0"/>
          </a:p>
          <a:p>
            <a:r>
              <a:rPr lang="en-GB" sz="2000" dirty="0"/>
              <a:t>I am sure you can think of an example of when you’ve been asked to make a change or suggested a change in practice as a result of an anecdote or hunch?</a:t>
            </a:r>
          </a:p>
          <a:p>
            <a:endParaRPr lang="en-GB" dirty="0"/>
          </a:p>
        </p:txBody>
      </p:sp>
      <p:sp>
        <p:nvSpPr>
          <p:cNvPr id="4" name="Slide Number Placeholder 3"/>
          <p:cNvSpPr>
            <a:spLocks noGrp="1"/>
          </p:cNvSpPr>
          <p:nvPr>
            <p:ph type="sldNum" sz="quarter" idx="10"/>
          </p:nvPr>
        </p:nvSpPr>
        <p:spPr/>
        <p:txBody>
          <a:bodyPr/>
          <a:lstStyle/>
          <a:p>
            <a:fld id="{BE6F256A-8DF3-4341-B4BB-D1C4DD9D67FA}" type="slidenum">
              <a:rPr lang="en-GB" smtClean="0"/>
              <a:t>3</a:t>
            </a:fld>
            <a:endParaRPr lang="en-GB" dirty="0"/>
          </a:p>
        </p:txBody>
      </p:sp>
    </p:spTree>
    <p:extLst>
      <p:ext uri="{BB962C8B-B14F-4D97-AF65-F5344CB8AC3E}">
        <p14:creationId xmlns:p14="http://schemas.microsoft.com/office/powerpoint/2010/main" val="8214611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Making data count is a guide that was published in 2017/18, followed by a second guide last year.  The guides are designed to support people working in the NHS to make the best use of data to inform judgements and decisions for action.</a:t>
            </a:r>
          </a:p>
          <a:p>
            <a:endParaRPr lang="en-GB" dirty="0"/>
          </a:p>
          <a:p>
            <a:r>
              <a:rPr lang="en-GB" dirty="0"/>
              <a:t>They are aimed at everyone – the people responsible for analysing, interpreting and presenting data to others and the decision-makers (for example, managers and clinicians) who need data to answer questions. They describe why we should be presenting and using data more effectively and how to do it.  They are full of real life case studies and exercises, illustrating the different perspectives that clinicians, managers and analysts bring and show how closer working between these groups can add great value.</a:t>
            </a:r>
          </a:p>
          <a:p>
            <a:endParaRPr lang="en-GB" dirty="0"/>
          </a:p>
          <a:p>
            <a:r>
              <a:rPr lang="en-GB" dirty="0"/>
              <a:t>And, in really simple terms, Making Data Count is about us moving away from RAG and 2 point comparisons like this:</a:t>
            </a:r>
          </a:p>
          <a:p>
            <a:endParaRPr lang="en-GB" dirty="0"/>
          </a:p>
          <a:p>
            <a:r>
              <a:rPr lang="en-GB" dirty="0"/>
              <a:t>CLICK </a:t>
            </a:r>
          </a:p>
          <a:p>
            <a:endParaRPr lang="en-GB" dirty="0"/>
          </a:p>
          <a:p>
            <a:r>
              <a:rPr lang="en-GB" dirty="0"/>
              <a:t>And presenting data in a more useful way.</a:t>
            </a:r>
          </a:p>
          <a:p>
            <a:endParaRPr lang="en-GB" dirty="0"/>
          </a:p>
        </p:txBody>
      </p:sp>
      <p:sp>
        <p:nvSpPr>
          <p:cNvPr id="4" name="Slide Number Placeholder 3"/>
          <p:cNvSpPr>
            <a:spLocks noGrp="1"/>
          </p:cNvSpPr>
          <p:nvPr>
            <p:ph type="sldNum" sz="quarter" idx="10"/>
          </p:nvPr>
        </p:nvSpPr>
        <p:spPr/>
        <p:txBody>
          <a:bodyPr/>
          <a:lstStyle/>
          <a:p>
            <a:fld id="{BE6F256A-8DF3-4341-B4BB-D1C4DD9D67FA}" type="slidenum">
              <a:rPr lang="en-GB" smtClean="0"/>
              <a:t>4</a:t>
            </a:fld>
            <a:endParaRPr lang="en-GB" dirty="0"/>
          </a:p>
        </p:txBody>
      </p:sp>
    </p:spTree>
    <p:extLst>
      <p:ext uri="{BB962C8B-B14F-4D97-AF65-F5344CB8AC3E}">
        <p14:creationId xmlns:p14="http://schemas.microsoft.com/office/powerpoint/2010/main" val="4006589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39775"/>
            <a:ext cx="6577013" cy="370046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 what’s wrong with 2 point comparison?  </a:t>
            </a:r>
            <a:r>
              <a:rPr lang="en-GB" dirty="0" err="1"/>
              <a:t>Brucie</a:t>
            </a:r>
            <a:r>
              <a:rPr lang="en-GB" dirty="0"/>
              <a:t> has the answer.  Always higher or lower.  (Or the same).  But higher than last month is not a trend, it’s just not the same as last month!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Here are some examples of RAG and month on month comparison data – taken from real Trust Board and performance reports, including our own.  I’m guessing they look familiar to you…</a:t>
            </a:r>
          </a:p>
          <a:p>
            <a:endParaRPr lang="en-GB" dirty="0"/>
          </a:p>
          <a:p>
            <a:r>
              <a:rPr lang="en-GB" dirty="0"/>
              <a:t>1 We often see data like this – people often react by circling numbers and little else</a:t>
            </a:r>
          </a:p>
          <a:p>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2 And most board papers contain data that looks like this</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pPr lvl="0"/>
            <a:r>
              <a:rPr lang="en-GB" dirty="0"/>
              <a:t>3 A sea of green – everything must be fine with these indicators as they are all green.</a:t>
            </a:r>
            <a:r>
              <a:rPr lang="en-GB" baseline="0" dirty="0"/>
              <a:t>  </a:t>
            </a:r>
            <a:r>
              <a:rPr lang="en-GB" dirty="0"/>
              <a:t>If this were in a 70 page board report – how long would you spend looking at this?</a:t>
            </a:r>
          </a:p>
          <a:p>
            <a:pPr lvl="0"/>
            <a:endParaRPr lang="en-GB" dirty="0"/>
          </a:p>
          <a:p>
            <a:pPr lvl="0"/>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a:p>
            <a:endParaRPr lang="en-GB" dirty="0"/>
          </a:p>
        </p:txBody>
      </p:sp>
      <p:sp>
        <p:nvSpPr>
          <p:cNvPr id="4" name="Footer Placeholder 3"/>
          <p:cNvSpPr>
            <a:spLocks noGrp="1"/>
          </p:cNvSpPr>
          <p:nvPr>
            <p:ph type="ftr" sz="quarter" idx="10"/>
          </p:nvPr>
        </p:nvSpPr>
        <p:spPr>
          <a:xfrm>
            <a:off x="0" y="9371332"/>
            <a:ext cx="2918249" cy="493394"/>
          </a:xfrm>
          <a:prstGeom prst="rect">
            <a:avLst/>
          </a:prstGeom>
        </p:spPr>
        <p:txBody>
          <a:bodyPr lIns="92034" tIns="46017" rIns="92034" bIns="46017"/>
          <a:lstStyle/>
          <a:p>
            <a:r>
              <a:rPr lang="en-GB">
                <a:solidFill>
                  <a:prstClr val="black"/>
                </a:solidFill>
              </a:rPr>
              <a:t>NHS Improvement</a:t>
            </a:r>
          </a:p>
        </p:txBody>
      </p:sp>
      <p:sp>
        <p:nvSpPr>
          <p:cNvPr id="5" name="Slide Number Placeholder 4"/>
          <p:cNvSpPr>
            <a:spLocks noGrp="1"/>
          </p:cNvSpPr>
          <p:nvPr>
            <p:ph type="sldNum" sz="quarter" idx="11"/>
          </p:nvPr>
        </p:nvSpPr>
        <p:spPr/>
        <p:txBody>
          <a:bodyPr/>
          <a:lstStyle/>
          <a:p>
            <a:fld id="{7890AB7D-FC04-41BF-88F7-E47891A06283}" type="slidenum">
              <a:rPr lang="en-GB" smtClean="0">
                <a:solidFill>
                  <a:prstClr val="black"/>
                </a:solidFill>
              </a:rPr>
              <a:pPr/>
              <a:t>5</a:t>
            </a:fld>
            <a:endParaRPr lang="en-GB">
              <a:solidFill>
                <a:prstClr val="black"/>
              </a:solidFill>
            </a:endParaRPr>
          </a:p>
        </p:txBody>
      </p:sp>
    </p:spTree>
    <p:extLst>
      <p:ext uri="{BB962C8B-B14F-4D97-AF65-F5344CB8AC3E}">
        <p14:creationId xmlns:p14="http://schemas.microsoft.com/office/powerpoint/2010/main" val="6369922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Introducing Walter A </a:t>
            </a:r>
            <a:r>
              <a:rPr lang="en-GB" dirty="0" err="1"/>
              <a:t>Shewart</a:t>
            </a:r>
            <a:r>
              <a:rPr lang="en-GB" dirty="0"/>
              <a:t>, who developed a theory of variation in the 1920s.</a:t>
            </a:r>
          </a:p>
          <a:p>
            <a:endParaRPr lang="en-GB" dirty="0"/>
          </a:p>
          <a:p>
            <a:r>
              <a:rPr lang="en-GB" dirty="0"/>
              <a:t>In the real world everything varies: how long it takes to travel to work, how long it takes to record a patient’s blood pressure, how many patients need a home visit? </a:t>
            </a:r>
          </a:p>
          <a:p>
            <a:endParaRPr lang="en-GB" dirty="0"/>
          </a:p>
          <a:p>
            <a:r>
              <a:rPr lang="en-GB" dirty="0"/>
              <a:t>Think about your journey to work: does it take exactly</a:t>
            </a:r>
            <a:r>
              <a:rPr lang="en-GB" baseline="0" dirty="0"/>
              <a:t> the </a:t>
            </a:r>
            <a:r>
              <a:rPr lang="en-GB" dirty="0"/>
              <a:t>same time every day or does it vary? It will be slower if the ticket machine is broken, there is a queue for the lift; quicker if there’s no traffic on the road because there’s a global pandemic…</a:t>
            </a:r>
          </a:p>
          <a:p>
            <a:endParaRPr lang="en-GB" dirty="0"/>
          </a:p>
          <a:p>
            <a:r>
              <a:rPr lang="en-GB" dirty="0"/>
              <a:t>… This is an example of what is called ‘common cause’ variation; variation that is outside your control. You can’t say exactly how long your journey to work will take on any particular day, but you can give a range for what is expected.</a:t>
            </a:r>
          </a:p>
          <a:p>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In turn, this guides what type of action is required – which in some cases may be none. All too often, we overreact to variation which is normal – we waste lots of time investigating a ‘deterioration’ which SPC tells us is normal.</a:t>
            </a:r>
          </a:p>
          <a:p>
            <a:endParaRPr lang="en-GB" dirty="0"/>
          </a:p>
          <a:p>
            <a:endParaRPr lang="en-GB" dirty="0"/>
          </a:p>
        </p:txBody>
      </p:sp>
      <p:sp>
        <p:nvSpPr>
          <p:cNvPr id="4" name="Slide Number Placeholder 3"/>
          <p:cNvSpPr>
            <a:spLocks noGrp="1"/>
          </p:cNvSpPr>
          <p:nvPr>
            <p:ph type="sldNum" sz="quarter" idx="10"/>
          </p:nvPr>
        </p:nvSpPr>
        <p:spPr/>
        <p:txBody>
          <a:bodyPr/>
          <a:lstStyle/>
          <a:p>
            <a:fld id="{D259C8F6-0D86-4B2A-B1EC-1BE4B51BFD3E}" type="slidenum">
              <a:rPr lang="en-GB" smtClean="0"/>
              <a:t>6</a:t>
            </a:fld>
            <a:endParaRPr lang="en-GB"/>
          </a:p>
        </p:txBody>
      </p:sp>
    </p:spTree>
    <p:extLst>
      <p:ext uri="{BB962C8B-B14F-4D97-AF65-F5344CB8AC3E}">
        <p14:creationId xmlns:p14="http://schemas.microsoft.com/office/powerpoint/2010/main" val="4675494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39775"/>
            <a:ext cx="6577013" cy="3700463"/>
          </a:xfrm>
        </p:spPr>
      </p:sp>
      <p:sp>
        <p:nvSpPr>
          <p:cNvPr id="3" name="Notes Placeholder 2"/>
          <p:cNvSpPr>
            <a:spLocks noGrp="1"/>
          </p:cNvSpPr>
          <p:nvPr>
            <p:ph type="body" idx="1"/>
          </p:nvPr>
        </p:nvSpPr>
        <p:spPr/>
        <p:txBody>
          <a:bodyPr/>
          <a:lstStyle/>
          <a:p>
            <a:r>
              <a:rPr lang="en-GB" sz="1200" b="0" dirty="0">
                <a:solidFill>
                  <a:schemeClr val="tx1">
                    <a:lumMod val="75000"/>
                    <a:lumOff val="25000"/>
                  </a:schemeClr>
                </a:solidFill>
              </a:rPr>
              <a:t>A SPC chart is a time series graph, a basic run chart</a:t>
            </a:r>
            <a:r>
              <a:rPr lang="en-GB" sz="1200" b="0" baseline="0" dirty="0">
                <a:solidFill>
                  <a:schemeClr val="tx1">
                    <a:lumMod val="75000"/>
                    <a:lumOff val="25000"/>
                  </a:schemeClr>
                </a:solidFill>
              </a:rPr>
              <a:t> with the addition of 3 lines!</a:t>
            </a:r>
            <a:endParaRPr lang="en-GB" sz="1200" b="0" dirty="0">
              <a:solidFill>
                <a:schemeClr val="tx1">
                  <a:lumMod val="75000"/>
                  <a:lumOff val="25000"/>
                </a:schemeClr>
              </a:solidFill>
            </a:endParaRPr>
          </a:p>
          <a:p>
            <a:r>
              <a:rPr lang="en-GB" b="0" dirty="0"/>
              <a:t>So, those three lines. </a:t>
            </a:r>
            <a:endParaRPr lang="en-GB" sz="1200" b="0" dirty="0">
              <a:solidFill>
                <a:schemeClr val="tx1">
                  <a:lumMod val="75000"/>
                  <a:lumOff val="25000"/>
                </a:schemeClr>
              </a:solidFill>
            </a:endParaRPr>
          </a:p>
          <a:p>
            <a:r>
              <a:rPr lang="en-GB" sz="1200" b="0" dirty="0">
                <a:solidFill>
                  <a:schemeClr val="tx1">
                    <a:lumMod val="75000"/>
                    <a:lumOff val="25000"/>
                  </a:schemeClr>
                </a:solidFill>
              </a:rPr>
              <a:t>Firstly a mean or average  line in the middle.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dirty="0">
                <a:solidFill>
                  <a:schemeClr val="tx1">
                    <a:lumMod val="75000"/>
                    <a:lumOff val="25000"/>
                  </a:schemeClr>
                </a:solidFill>
              </a:rPr>
              <a:t>Then two lines called control limits or process limits.  An upper and a lower limit.  99% of data points will fall within these limits. </a:t>
            </a:r>
            <a:r>
              <a:rPr lang="en-GB" b="0" dirty="0"/>
              <a:t>The</a:t>
            </a:r>
            <a:r>
              <a:rPr lang="en-GB" b="0" baseline="0" dirty="0"/>
              <a:t> control limits are set by the values and represent common cause variation as you would expect to see in any kind of process.  </a:t>
            </a:r>
            <a:endParaRPr lang="en-GB" sz="1200" b="0" dirty="0">
              <a:solidFill>
                <a:schemeClr val="tx1">
                  <a:lumMod val="75000"/>
                  <a:lumOff val="25000"/>
                </a:schemeClr>
              </a:solidFill>
            </a:endParaRPr>
          </a:p>
          <a:p>
            <a:r>
              <a:rPr lang="en-GB" sz="1200" b="0" dirty="0">
                <a:solidFill>
                  <a:schemeClr val="tx1">
                    <a:lumMod val="75000"/>
                    <a:lumOff val="25000"/>
                  </a:schemeClr>
                </a:solidFill>
              </a:rPr>
              <a:t>You do need a minimum number of data points to create a robust SPC chart</a:t>
            </a:r>
            <a:r>
              <a:rPr lang="en-GB" sz="1200" b="0" baseline="0" dirty="0">
                <a:solidFill>
                  <a:schemeClr val="tx1">
                    <a:lumMod val="75000"/>
                    <a:lumOff val="25000"/>
                  </a:schemeClr>
                </a:solidFill>
              </a:rPr>
              <a:t> and at least 15 is recommended.</a:t>
            </a:r>
          </a:p>
          <a:p>
            <a:endParaRPr lang="en-GB" dirty="0"/>
          </a:p>
          <a:p>
            <a:endParaRPr lang="en-GB" dirty="0"/>
          </a:p>
        </p:txBody>
      </p:sp>
      <p:sp>
        <p:nvSpPr>
          <p:cNvPr id="4" name="Footer Placeholder 3"/>
          <p:cNvSpPr>
            <a:spLocks noGrp="1"/>
          </p:cNvSpPr>
          <p:nvPr>
            <p:ph type="ftr" sz="quarter" idx="10"/>
          </p:nvPr>
        </p:nvSpPr>
        <p:spPr>
          <a:xfrm>
            <a:off x="0" y="9371332"/>
            <a:ext cx="2918249" cy="493394"/>
          </a:xfrm>
          <a:prstGeom prst="rect">
            <a:avLst/>
          </a:prstGeom>
        </p:spPr>
        <p:txBody>
          <a:bodyPr lIns="92034" tIns="46017" rIns="92034" bIns="46017"/>
          <a:lstStyle/>
          <a:p>
            <a:r>
              <a:rPr lang="en-GB">
                <a:solidFill>
                  <a:prstClr val="black"/>
                </a:solidFill>
              </a:rPr>
              <a:t>NHS Improvement</a:t>
            </a:r>
          </a:p>
        </p:txBody>
      </p:sp>
      <p:sp>
        <p:nvSpPr>
          <p:cNvPr id="5" name="Slide Number Placeholder 4"/>
          <p:cNvSpPr>
            <a:spLocks noGrp="1"/>
          </p:cNvSpPr>
          <p:nvPr>
            <p:ph type="sldNum" sz="quarter" idx="11"/>
          </p:nvPr>
        </p:nvSpPr>
        <p:spPr/>
        <p:txBody>
          <a:bodyPr/>
          <a:lstStyle/>
          <a:p>
            <a:fld id="{7890AB7D-FC04-41BF-88F7-E47891A06283}" type="slidenum">
              <a:rPr lang="en-GB" smtClean="0">
                <a:solidFill>
                  <a:prstClr val="black"/>
                </a:solidFill>
              </a:rPr>
              <a:pPr/>
              <a:t>7</a:t>
            </a:fld>
            <a:endParaRPr lang="en-GB">
              <a:solidFill>
                <a:prstClr val="black"/>
              </a:solidFill>
            </a:endParaRPr>
          </a:p>
        </p:txBody>
      </p:sp>
    </p:spTree>
    <p:extLst>
      <p:ext uri="{BB962C8B-B14F-4D97-AF65-F5344CB8AC3E}">
        <p14:creationId xmlns:p14="http://schemas.microsoft.com/office/powerpoint/2010/main" val="20528976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There are SPC rules</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Most people don’t need to understand the detail of these rules.  They are based on probability.  There are 8 rules – the simplest ones are:</a:t>
            </a:r>
          </a:p>
          <a:p>
            <a:endParaRPr lang="en-US" dirty="0">
              <a:latin typeface="Calibri" panose="020F0502020204030204" pitchFamily="34" charset="0"/>
              <a:cs typeface="Calibri" panose="020F0502020204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latin typeface="Calibri" panose="020F0502020204030204" pitchFamily="34" charset="0"/>
                <a:cs typeface="Calibri" panose="020F0502020204030204" pitchFamily="34" charset="0"/>
              </a:rPr>
              <a:t>1</a:t>
            </a:r>
            <a:r>
              <a:rPr lang="en-US" dirty="0">
                <a:latin typeface="Calibri" panose="020F0502020204030204" pitchFamily="34" charset="0"/>
                <a:cs typeface="Calibri" panose="020F0502020204030204" pitchFamily="34" charset="0"/>
              </a:rPr>
              <a:t> -</a:t>
            </a:r>
            <a:r>
              <a:rPr lang="en-US" baseline="0" dirty="0">
                <a:latin typeface="Calibri" panose="020F0502020204030204" pitchFamily="34" charset="0"/>
                <a:cs typeface="Calibri" panose="020F0502020204030204" pitchFamily="34" charset="0"/>
              </a:rPr>
              <a:t> </a:t>
            </a:r>
            <a:r>
              <a:rPr lang="en-GB" sz="1200" b="1" i="0" u="none" strike="noStrike" kern="1200" baseline="0" dirty="0">
                <a:solidFill>
                  <a:schemeClr val="tx1"/>
                </a:solidFill>
                <a:latin typeface="+mn-lt"/>
                <a:ea typeface="+mn-ea"/>
                <a:cs typeface="+mn-cs"/>
              </a:rPr>
              <a:t>A single point outside the control limits</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lumMod val="50000"/>
                    <a:lumOff val="50000"/>
                  </a:schemeClr>
                </a:solidFill>
              </a:rPr>
              <a:t>Whenever a data point falls outside a process limit (upper or lower) something unexpected has happened because we know that 99% of data should fall within the process limits. </a:t>
            </a:r>
            <a:endParaRPr lang="en-US" b="1" dirty="0">
              <a:latin typeface="Calibri" panose="020F0502020204030204" pitchFamily="34" charset="0"/>
              <a:cs typeface="Calibri" panose="020F0502020204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chemeClr val="tx1">
                  <a:lumMod val="50000"/>
                  <a:lumOff val="50000"/>
                </a:schemeClr>
              </a:solidFill>
              <a:latin typeface="Calibri" panose="020F0502020204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50000"/>
                    <a:lumOff val="50000"/>
                  </a:schemeClr>
                </a:solidFill>
                <a:latin typeface="Calibri" panose="020F0502020204030204" pitchFamily="34" charset="0"/>
              </a:rPr>
              <a:t>2 - </a:t>
            </a:r>
            <a:r>
              <a:rPr lang="en-GB" sz="1200" b="1" dirty="0">
                <a:solidFill>
                  <a:schemeClr val="tx1">
                    <a:lumMod val="50000"/>
                    <a:lumOff val="50000"/>
                  </a:schemeClr>
                </a:solidFill>
              </a:rPr>
              <a:t>A run of values above or below the average (mean) line </a:t>
            </a:r>
            <a:r>
              <a:rPr lang="en-GB" sz="1200" dirty="0">
                <a:solidFill>
                  <a:schemeClr val="tx1">
                    <a:lumMod val="50000"/>
                    <a:lumOff val="50000"/>
                  </a:schemeClr>
                </a:solidFill>
              </a:rPr>
              <a:t>represents a trend that should not result from natural variation in the system.</a:t>
            </a:r>
            <a:r>
              <a:rPr lang="en-GB" sz="1200" baseline="0" dirty="0">
                <a:solidFill>
                  <a:schemeClr val="tx1">
                    <a:lumMod val="50000"/>
                    <a:lumOff val="50000"/>
                  </a:schemeClr>
                </a:solidFill>
              </a:rPr>
              <a:t>  </a:t>
            </a:r>
          </a:p>
          <a:p>
            <a:r>
              <a:rPr lang="en-GB" sz="1200" b="0" i="0" u="none" strike="noStrike" kern="1200" baseline="0" dirty="0">
                <a:solidFill>
                  <a:schemeClr val="tx1"/>
                </a:solidFill>
                <a:latin typeface="+mn-lt"/>
                <a:ea typeface="+mn-ea"/>
                <a:cs typeface="+mn-cs"/>
              </a:rPr>
              <a:t>The key consideration in this rule is how many data points you decide represents special cause variation.</a:t>
            </a:r>
          </a:p>
          <a:p>
            <a:r>
              <a:rPr lang="en-GB" sz="1200" b="0" i="0" u="none" strike="noStrike" kern="1200" baseline="0" dirty="0">
                <a:solidFill>
                  <a:schemeClr val="tx1"/>
                </a:solidFill>
                <a:latin typeface="+mn-lt"/>
                <a:ea typeface="+mn-ea"/>
                <a:cs typeface="+mn-cs"/>
              </a:rPr>
              <a:t>Most people use between seven and nine points. You should decide the number based on how frequently</a:t>
            </a:r>
          </a:p>
          <a:p>
            <a:r>
              <a:rPr lang="en-GB" sz="1200" b="0" i="0" u="none" strike="noStrike" kern="1200" baseline="0" dirty="0">
                <a:solidFill>
                  <a:schemeClr val="tx1"/>
                </a:solidFill>
                <a:latin typeface="+mn-lt"/>
                <a:ea typeface="+mn-ea"/>
                <a:cs typeface="+mn-cs"/>
              </a:rPr>
              <a:t>you want to ask questions of your system or process. The lower the number the greater the chance special</a:t>
            </a:r>
          </a:p>
          <a:p>
            <a:r>
              <a:rPr lang="en-GB" sz="1200" b="0" i="0" u="none" strike="noStrike" kern="1200" baseline="0" dirty="0">
                <a:solidFill>
                  <a:schemeClr val="tx1"/>
                </a:solidFill>
                <a:latin typeface="+mn-lt"/>
                <a:ea typeface="+mn-ea"/>
                <a:cs typeface="+mn-cs"/>
              </a:rPr>
              <a:t>cause variation will be identified. If data is provided monthly, you might want to use six points as six months</a:t>
            </a:r>
          </a:p>
          <a:p>
            <a:r>
              <a:rPr lang="en-GB" sz="1200" b="0" i="0" u="none" strike="noStrike" kern="1200" baseline="0" dirty="0">
                <a:solidFill>
                  <a:schemeClr val="tx1"/>
                </a:solidFill>
                <a:latin typeface="+mn-lt"/>
                <a:ea typeface="+mn-ea"/>
                <a:cs typeface="+mn-cs"/>
              </a:rPr>
              <a:t>is long enough to see any improvement. But if your data is provided daily, you may choose a higher number</a:t>
            </a:r>
          </a:p>
          <a:p>
            <a:r>
              <a:rPr lang="en-GB" sz="1200" b="0" i="0" u="none" strike="noStrike" kern="1200" baseline="0" dirty="0">
                <a:solidFill>
                  <a:schemeClr val="tx1"/>
                </a:solidFill>
                <a:latin typeface="+mn-lt"/>
                <a:ea typeface="+mn-ea"/>
                <a:cs typeface="+mn-cs"/>
              </a:rPr>
              <a:t>to avoid too frequent interventions. What you can be sure of is that a run of fewer than six points is</a:t>
            </a:r>
          </a:p>
          <a:p>
            <a:r>
              <a:rPr lang="en-GB" sz="1200" b="0" i="0" u="none" strike="noStrike" kern="1200" baseline="0" dirty="0">
                <a:solidFill>
                  <a:schemeClr val="tx1"/>
                </a:solidFill>
                <a:latin typeface="+mn-lt"/>
                <a:ea typeface="+mn-ea"/>
                <a:cs typeface="+mn-cs"/>
              </a:rPr>
              <a:t>insufficient as this can occur randomly and could result in you tampering with your system unnecessarily.</a:t>
            </a:r>
          </a:p>
          <a:p>
            <a:endParaRPr lang="en-GB" sz="1200" dirty="0">
              <a:solidFill>
                <a:schemeClr val="tx1">
                  <a:lumMod val="50000"/>
                  <a:lumOff val="50000"/>
                </a:schemeClr>
              </a:solidFill>
            </a:endParaRPr>
          </a:p>
          <a:p>
            <a:r>
              <a:rPr lang="en-GB" sz="1200" b="1" baseline="0" dirty="0">
                <a:solidFill>
                  <a:schemeClr val="tx1">
                    <a:lumMod val="50000"/>
                    <a:lumOff val="50000"/>
                  </a:schemeClr>
                </a:solidFill>
              </a:rPr>
              <a:t>3</a:t>
            </a:r>
            <a:r>
              <a:rPr lang="en-GB" sz="1200" baseline="0" dirty="0">
                <a:solidFill>
                  <a:schemeClr val="tx1">
                    <a:lumMod val="50000"/>
                    <a:lumOff val="50000"/>
                  </a:schemeClr>
                </a:solidFill>
              </a:rPr>
              <a:t> - </a:t>
            </a:r>
            <a:r>
              <a:rPr lang="en-GB" sz="1200" b="1" dirty="0">
                <a:solidFill>
                  <a:schemeClr val="tx1">
                    <a:lumMod val="50000"/>
                    <a:lumOff val="50000"/>
                  </a:schemeClr>
                </a:solidFill>
              </a:rPr>
              <a:t>A run of six or more values showing continuous increase or decrease </a:t>
            </a:r>
            <a:r>
              <a:rPr lang="en-GB" sz="1200" dirty="0">
                <a:solidFill>
                  <a:schemeClr val="tx1">
                    <a:lumMod val="50000"/>
                    <a:lumOff val="50000"/>
                  </a:schemeClr>
                </a:solidFill>
              </a:rPr>
              <a:t>is a sign that something unusual is happening in the system.</a:t>
            </a:r>
          </a:p>
          <a:p>
            <a:r>
              <a:rPr lang="en-GB" sz="1200" b="0" i="0" u="none" strike="noStrike" kern="1200" baseline="0" dirty="0">
                <a:solidFill>
                  <a:schemeClr val="tx1"/>
                </a:solidFill>
                <a:latin typeface="+mn-lt"/>
                <a:ea typeface="+mn-ea"/>
                <a:cs typeface="+mn-cs"/>
              </a:rPr>
              <a:t>It does not matter where the run starts or finishes in relation to the mean line and it is widely</a:t>
            </a:r>
          </a:p>
          <a:p>
            <a:r>
              <a:rPr lang="en-GB" sz="1200" b="0" i="0" u="none" strike="noStrike" kern="1200" baseline="0" dirty="0">
                <a:solidFill>
                  <a:schemeClr val="tx1"/>
                </a:solidFill>
                <a:latin typeface="+mn-lt"/>
                <a:ea typeface="+mn-ea"/>
                <a:cs typeface="+mn-cs"/>
              </a:rPr>
              <a:t>accepted that six data points are sufficient to represent special cause variation. How many times have</a:t>
            </a:r>
          </a:p>
          <a:p>
            <a:r>
              <a:rPr lang="en-GB" sz="1200" b="0" i="0" u="none" strike="noStrike" kern="1200" baseline="0" dirty="0">
                <a:solidFill>
                  <a:schemeClr val="tx1"/>
                </a:solidFill>
                <a:latin typeface="+mn-lt"/>
                <a:ea typeface="+mn-ea"/>
                <a:cs typeface="+mn-cs"/>
              </a:rPr>
              <a:t>you heard people talking about a trend when this trend consists of two or three data points? For</a:t>
            </a:r>
          </a:p>
          <a:p>
            <a:r>
              <a:rPr lang="en-GB" sz="1200" b="0" i="0" u="none" strike="noStrike" kern="1200" baseline="0" dirty="0">
                <a:solidFill>
                  <a:schemeClr val="tx1"/>
                </a:solidFill>
                <a:latin typeface="+mn-lt"/>
                <a:ea typeface="+mn-ea"/>
                <a:cs typeface="+mn-cs"/>
              </a:rPr>
              <a:t>robust interpretation, a trend needs to have at least six points.</a:t>
            </a:r>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If one of the SPC rules is triggered, this is called special cause variation and it means that an</a:t>
            </a:r>
            <a:r>
              <a:rPr lang="en-US" baseline="0"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unusual pattern in the data has occurred which should be investigated.  </a:t>
            </a:r>
          </a:p>
          <a:p>
            <a:endParaRPr lang="en-US" dirty="0">
              <a:latin typeface="Calibri" panose="020F0502020204030204" pitchFamily="34" charset="0"/>
              <a:cs typeface="Calibri" panose="020F0502020204030204" pitchFamily="34" charset="0"/>
            </a:endParaRPr>
          </a:p>
          <a:p>
            <a:endParaRPr lang="en-GB" sz="1200" dirty="0">
              <a:solidFill>
                <a:schemeClr val="tx1">
                  <a:lumMod val="75000"/>
                  <a:lumOff val="25000"/>
                </a:schemeClr>
              </a:solidFill>
            </a:endParaRPr>
          </a:p>
        </p:txBody>
      </p:sp>
      <p:sp>
        <p:nvSpPr>
          <p:cNvPr id="4" name="Slide Number Placeholder 3"/>
          <p:cNvSpPr>
            <a:spLocks noGrp="1"/>
          </p:cNvSpPr>
          <p:nvPr>
            <p:ph type="sldNum" sz="quarter" idx="10"/>
          </p:nvPr>
        </p:nvSpPr>
        <p:spPr/>
        <p:txBody>
          <a:bodyPr/>
          <a:lstStyle/>
          <a:p>
            <a:fld id="{D259C8F6-0D86-4B2A-B1EC-1BE4B51BFD3E}" type="slidenum">
              <a:rPr lang="en-GB" smtClean="0"/>
              <a:t>8</a:t>
            </a:fld>
            <a:endParaRPr lang="en-GB"/>
          </a:p>
        </p:txBody>
      </p:sp>
    </p:spTree>
    <p:extLst>
      <p:ext uri="{BB962C8B-B14F-4D97-AF65-F5344CB8AC3E}">
        <p14:creationId xmlns:p14="http://schemas.microsoft.com/office/powerpoint/2010/main" val="21860751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why do we choose to use 7 points to highlight special cause trend up or down?</a:t>
            </a:r>
          </a:p>
          <a:p>
            <a:endParaRPr lang="en-GB" dirty="0"/>
          </a:p>
          <a:p>
            <a:r>
              <a:rPr lang="en-GB" dirty="0"/>
              <a:t>It’s all to do with probability (which stretches my brain a little bit too much) – but put simply, the chance of the system randomly improving or declining is one in 128.  So it’s very unlikely to occur unless something is actually happening.</a:t>
            </a:r>
          </a:p>
          <a:p>
            <a:endParaRPr lang="en-GB" dirty="0"/>
          </a:p>
        </p:txBody>
      </p:sp>
      <p:sp>
        <p:nvSpPr>
          <p:cNvPr id="4" name="Slide Number Placeholder 3"/>
          <p:cNvSpPr>
            <a:spLocks noGrp="1"/>
          </p:cNvSpPr>
          <p:nvPr>
            <p:ph type="sldNum" sz="quarter" idx="10"/>
          </p:nvPr>
        </p:nvSpPr>
        <p:spPr/>
        <p:txBody>
          <a:bodyPr/>
          <a:lstStyle/>
          <a:p>
            <a:fld id="{BE6F256A-8DF3-4341-B4BB-D1C4DD9D67FA}" type="slidenum">
              <a:rPr lang="en-GB" smtClean="0"/>
              <a:t>9</a:t>
            </a:fld>
            <a:endParaRPr lang="en-GB" dirty="0"/>
          </a:p>
        </p:txBody>
      </p:sp>
    </p:spTree>
    <p:extLst>
      <p:ext uri="{BB962C8B-B14F-4D97-AF65-F5344CB8AC3E}">
        <p14:creationId xmlns:p14="http://schemas.microsoft.com/office/powerpoint/2010/main" val="19854610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2552CEA-8309-4264-9B81-6DFAA0516A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09F0F07-2F2B-4FC1-B147-F5F64476F12B}"/>
              </a:ext>
            </a:extLst>
          </p:cNvPr>
          <p:cNvSpPr>
            <a:spLocks noGrp="1"/>
          </p:cNvSpPr>
          <p:nvPr>
            <p:ph type="ctrTitle"/>
          </p:nvPr>
        </p:nvSpPr>
        <p:spPr>
          <a:xfrm>
            <a:off x="4382219" y="1829729"/>
            <a:ext cx="7372709" cy="2387600"/>
          </a:xfrm>
        </p:spPr>
        <p:txBody>
          <a:bodyPr anchor="b">
            <a:normAutofit/>
          </a:bodyPr>
          <a:lstStyle>
            <a:lvl1pPr algn="l">
              <a:defRPr sz="5400" b="1">
                <a:solidFill>
                  <a:schemeClr val="accent1"/>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37DC447D-F079-4FC2-B795-77F60F05EB78}"/>
              </a:ext>
            </a:extLst>
          </p:cNvPr>
          <p:cNvSpPr>
            <a:spLocks noGrp="1"/>
          </p:cNvSpPr>
          <p:nvPr>
            <p:ph type="subTitle" idx="1"/>
          </p:nvPr>
        </p:nvSpPr>
        <p:spPr>
          <a:xfrm>
            <a:off x="4382220" y="4369040"/>
            <a:ext cx="5978105" cy="1655762"/>
          </a:xfrm>
        </p:spPr>
        <p:txBody>
          <a:bodyPr/>
          <a:lstStyle>
            <a:lvl1pPr marL="0" indent="0" algn="l">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Tree>
    <p:extLst>
      <p:ext uri="{BB962C8B-B14F-4D97-AF65-F5344CB8AC3E}">
        <p14:creationId xmlns:p14="http://schemas.microsoft.com/office/powerpoint/2010/main" val="24094958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A22D7EB-4F12-4BF8-98F0-B8AD2A853DB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033" r="4128"/>
          <a:stretch/>
        </p:blipFill>
        <p:spPr>
          <a:xfrm>
            <a:off x="994914" y="0"/>
            <a:ext cx="11197086" cy="6858000"/>
          </a:xfrm>
          <a:prstGeom prst="rect">
            <a:avLst/>
          </a:prstGeom>
        </p:spPr>
      </p:pic>
      <p:sp>
        <p:nvSpPr>
          <p:cNvPr id="2" name="Title 1">
            <a:extLst>
              <a:ext uri="{FF2B5EF4-FFF2-40B4-BE49-F238E27FC236}">
                <a16:creationId xmlns:a16="http://schemas.microsoft.com/office/drawing/2014/main" id="{782140B4-B921-4A4E-854A-B10B76ECB1EB}"/>
              </a:ext>
            </a:extLst>
          </p:cNvPr>
          <p:cNvSpPr>
            <a:spLocks noGrp="1"/>
          </p:cNvSpPr>
          <p:nvPr>
            <p:ph type="title"/>
          </p:nvPr>
        </p:nvSpPr>
        <p:spPr>
          <a:xfrm>
            <a:off x="0" y="103518"/>
            <a:ext cx="10239153" cy="405442"/>
          </a:xfrm>
          <a:solidFill>
            <a:schemeClr val="accent5"/>
          </a:solidFill>
        </p:spPr>
        <p:txBody>
          <a:bodyPr/>
          <a:lstStyle>
            <a:lvl1pPr algn="l">
              <a:defRPr b="1">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CD23F1CD-7DCC-4362-AB1D-40F6AEDD54E9}"/>
              </a:ext>
            </a:extLst>
          </p:cNvPr>
          <p:cNvSpPr>
            <a:spLocks noGrp="1"/>
          </p:cNvSpPr>
          <p:nvPr>
            <p:ph idx="1"/>
          </p:nvPr>
        </p:nvSpPr>
        <p:spPr>
          <a:xfrm>
            <a:off x="0" y="603849"/>
            <a:ext cx="10239153" cy="5753819"/>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751001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A22D7EB-4F12-4BF8-98F0-B8AD2A853DB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033" r="4128"/>
          <a:stretch/>
        </p:blipFill>
        <p:spPr>
          <a:xfrm>
            <a:off x="994914" y="0"/>
            <a:ext cx="11197086" cy="6858000"/>
          </a:xfrm>
          <a:prstGeom prst="rect">
            <a:avLst/>
          </a:prstGeom>
        </p:spPr>
      </p:pic>
      <p:sp>
        <p:nvSpPr>
          <p:cNvPr id="2" name="Title 1">
            <a:extLst>
              <a:ext uri="{FF2B5EF4-FFF2-40B4-BE49-F238E27FC236}">
                <a16:creationId xmlns:a16="http://schemas.microsoft.com/office/drawing/2014/main" id="{782140B4-B921-4A4E-854A-B10B76ECB1EB}"/>
              </a:ext>
            </a:extLst>
          </p:cNvPr>
          <p:cNvSpPr>
            <a:spLocks noGrp="1"/>
          </p:cNvSpPr>
          <p:nvPr>
            <p:ph type="title"/>
          </p:nvPr>
        </p:nvSpPr>
        <p:spPr>
          <a:xfrm>
            <a:off x="0" y="103518"/>
            <a:ext cx="10239153" cy="405442"/>
          </a:xfrm>
          <a:solidFill>
            <a:schemeClr val="accent5"/>
          </a:solidFill>
        </p:spPr>
        <p:txBody>
          <a:bodyPr/>
          <a:lstStyle>
            <a:lvl1pPr algn="l">
              <a:defRPr b="1">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Tree>
    <p:extLst>
      <p:ext uri="{BB962C8B-B14F-4D97-AF65-F5344CB8AC3E}">
        <p14:creationId xmlns:p14="http://schemas.microsoft.com/office/powerpoint/2010/main" val="25664824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16942A9-02E7-4A16-8307-FDA906C61B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590DD07-C7B5-42A6-9A78-D5A768851204}"/>
              </a:ext>
            </a:extLst>
          </p:cNvPr>
          <p:cNvSpPr>
            <a:spLocks noGrp="1"/>
          </p:cNvSpPr>
          <p:nvPr>
            <p:ph type="title"/>
          </p:nvPr>
        </p:nvSpPr>
        <p:spPr/>
        <p:txBody>
          <a:bodyPr/>
          <a:lstStyle>
            <a:lvl1pPr>
              <a:defRPr b="1">
                <a:solidFill>
                  <a:schemeClr val="accent1"/>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70146902-D2EB-4DBA-9CAC-458A364E58AD}"/>
              </a:ext>
            </a:extLst>
          </p:cNvPr>
          <p:cNvSpPr>
            <a:spLocks noGrp="1"/>
          </p:cNvSpPr>
          <p:nvPr>
            <p:ph sz="half" idx="1"/>
          </p:nvPr>
        </p:nvSpPr>
        <p:spPr>
          <a:xfrm>
            <a:off x="838200" y="1825625"/>
            <a:ext cx="5181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2B6CA4E-215E-4D4E-BAF8-DD618AE0C90D}"/>
              </a:ext>
            </a:extLst>
          </p:cNvPr>
          <p:cNvSpPr>
            <a:spLocks noGrp="1"/>
          </p:cNvSpPr>
          <p:nvPr>
            <p:ph sz="half" idx="2"/>
          </p:nvPr>
        </p:nvSpPr>
        <p:spPr>
          <a:xfrm>
            <a:off x="6172200" y="1825625"/>
            <a:ext cx="5181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5837906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D07E3B6-DDE7-4262-BD18-C608048AA3A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033" r="4128"/>
          <a:stretch/>
        </p:blipFill>
        <p:spPr>
          <a:xfrm>
            <a:off x="994914" y="0"/>
            <a:ext cx="11197086" cy="6858000"/>
          </a:xfrm>
          <a:prstGeom prst="rect">
            <a:avLst/>
          </a:prstGeom>
        </p:spPr>
      </p:pic>
      <p:sp>
        <p:nvSpPr>
          <p:cNvPr id="2" name="Title 1">
            <a:extLst>
              <a:ext uri="{FF2B5EF4-FFF2-40B4-BE49-F238E27FC236}">
                <a16:creationId xmlns:a16="http://schemas.microsoft.com/office/drawing/2014/main" id="{1590DD07-C7B5-42A6-9A78-D5A768851204}"/>
              </a:ext>
            </a:extLst>
          </p:cNvPr>
          <p:cNvSpPr>
            <a:spLocks noGrp="1"/>
          </p:cNvSpPr>
          <p:nvPr>
            <p:ph type="title"/>
          </p:nvPr>
        </p:nvSpPr>
        <p:spPr/>
        <p:txBody>
          <a:bodyPr/>
          <a:lstStyle>
            <a:lvl1pPr>
              <a:defRPr b="1">
                <a:solidFill>
                  <a:schemeClr val="accent1"/>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70146902-D2EB-4DBA-9CAC-458A364E58AD}"/>
              </a:ext>
            </a:extLst>
          </p:cNvPr>
          <p:cNvSpPr>
            <a:spLocks noGrp="1"/>
          </p:cNvSpPr>
          <p:nvPr>
            <p:ph sz="half" idx="1"/>
          </p:nvPr>
        </p:nvSpPr>
        <p:spPr>
          <a:xfrm>
            <a:off x="838200" y="1825625"/>
            <a:ext cx="5181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2B6CA4E-215E-4D4E-BAF8-DD618AE0C90D}"/>
              </a:ext>
            </a:extLst>
          </p:cNvPr>
          <p:cNvSpPr>
            <a:spLocks noGrp="1"/>
          </p:cNvSpPr>
          <p:nvPr>
            <p:ph sz="half" idx="2"/>
          </p:nvPr>
        </p:nvSpPr>
        <p:spPr>
          <a:xfrm>
            <a:off x="6172200" y="1825625"/>
            <a:ext cx="5181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9046128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7E1501-F8E2-4A1A-BBDB-41C4F1311370}"/>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8409C7AA-6F32-47CD-A6E0-E396ABE0C1B2}"/>
              </a:ext>
            </a:extLst>
          </p:cNvPr>
          <p:cNvSpPr>
            <a:spLocks noGrp="1"/>
          </p:cNvSpPr>
          <p:nvPr>
            <p:ph type="title"/>
          </p:nvPr>
        </p:nvSpPr>
        <p:spPr/>
        <p:txBody>
          <a:bodyPr/>
          <a:lstStyle>
            <a:lvl1pPr>
              <a:defRPr b="1">
                <a:solidFill>
                  <a:schemeClr val="accent1"/>
                </a:solidFill>
                <a:latin typeface="Arial" panose="020B0604020202020204" pitchFamily="34" charset="0"/>
                <a:cs typeface="Arial" panose="020B060402020202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1092871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7E19730-1FE6-40DE-BE9B-6E66BF1206B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033" r="4128"/>
          <a:stretch/>
        </p:blipFill>
        <p:spPr>
          <a:xfrm>
            <a:off x="994914" y="0"/>
            <a:ext cx="11197086" cy="6858000"/>
          </a:xfrm>
          <a:prstGeom prst="rect">
            <a:avLst/>
          </a:prstGeom>
        </p:spPr>
      </p:pic>
      <p:sp>
        <p:nvSpPr>
          <p:cNvPr id="2" name="Title 1">
            <a:extLst>
              <a:ext uri="{FF2B5EF4-FFF2-40B4-BE49-F238E27FC236}">
                <a16:creationId xmlns:a16="http://schemas.microsoft.com/office/drawing/2014/main" id="{8409C7AA-6F32-47CD-A6E0-E396ABE0C1B2}"/>
              </a:ext>
            </a:extLst>
          </p:cNvPr>
          <p:cNvSpPr>
            <a:spLocks noGrp="1"/>
          </p:cNvSpPr>
          <p:nvPr>
            <p:ph type="title"/>
          </p:nvPr>
        </p:nvSpPr>
        <p:spPr/>
        <p:txBody>
          <a:bodyPr/>
          <a:lstStyle>
            <a:lvl1pPr>
              <a:defRPr b="1">
                <a:solidFill>
                  <a:schemeClr val="accent1"/>
                </a:solidFill>
                <a:latin typeface="Arial" panose="020B0604020202020204" pitchFamily="34" charset="0"/>
                <a:cs typeface="Arial" panose="020B060402020202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24043670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78B05E-FB4C-4B61-BE13-36AE57697072}"/>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31999186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BFA5784-0566-497B-BB01-5C208A4B9DC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033" r="4128"/>
          <a:stretch/>
        </p:blipFill>
        <p:spPr>
          <a:xfrm>
            <a:off x="983402" y="0"/>
            <a:ext cx="11197086" cy="6858000"/>
          </a:xfrm>
          <a:prstGeom prst="rect">
            <a:avLst/>
          </a:prstGeom>
        </p:spPr>
      </p:pic>
    </p:spTree>
    <p:extLst>
      <p:ext uri="{BB962C8B-B14F-4D97-AF65-F5344CB8AC3E}">
        <p14:creationId xmlns:p14="http://schemas.microsoft.com/office/powerpoint/2010/main" val="2383325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10" name="Content Placeholder 9"/>
          <p:cNvSpPr>
            <a:spLocks noGrp="1"/>
          </p:cNvSpPr>
          <p:nvPr>
            <p:ph sz="quarter" idx="10"/>
          </p:nvPr>
        </p:nvSpPr>
        <p:spPr>
          <a:xfrm>
            <a:off x="614920" y="1343804"/>
            <a:ext cx="10316899"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Title 10"/>
          <p:cNvSpPr>
            <a:spLocks noGrp="1"/>
          </p:cNvSpPr>
          <p:nvPr>
            <p:ph type="title"/>
          </p:nvPr>
        </p:nvSpPr>
        <p:spPr>
          <a:xfrm>
            <a:off x="609601" y="548641"/>
            <a:ext cx="8756073"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800" dirty="0">
              <a:solidFill>
                <a:srgbClr val="005EB8"/>
              </a:solidFill>
              <a:latin typeface="Arial" charset="0"/>
              <a:ea typeface="Arial" charset="0"/>
              <a:cs typeface="Arial" charset="0"/>
            </a:endParaRPr>
          </a:p>
        </p:txBody>
      </p:sp>
      <p:sp>
        <p:nvSpPr>
          <p:cNvPr id="8" name="TextBox 7"/>
          <p:cNvSpPr txBox="1"/>
          <p:nvPr userDrawn="1"/>
        </p:nvSpPr>
        <p:spPr>
          <a:xfrm>
            <a:off x="388419" y="6372537"/>
            <a:ext cx="863149"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dirty="0">
                <a:solidFill>
                  <a:schemeClr val="accent3">
                    <a:lumMod val="60000"/>
                    <a:lumOff val="40000"/>
                  </a:schemeClr>
                </a:solidFill>
                <a:latin typeface="Arial" panose="020B0604020202020204" pitchFamily="34" charset="0"/>
                <a:cs typeface="Arial" panose="020B0604020202020204" pitchFamily="34" charset="0"/>
              </a:rPr>
              <a:t> </a:t>
            </a:r>
            <a:r>
              <a:rPr lang="en-US" sz="1200" dirty="0">
                <a:solidFill>
                  <a:schemeClr val="accent3"/>
                </a:solidFill>
                <a:latin typeface="Arial" panose="020B0604020202020204" pitchFamily="34" charset="0"/>
                <a:cs typeface="Arial" panose="020B0604020202020204" pitchFamily="34" charset="0"/>
              </a:rPr>
              <a:t>  </a:t>
            </a:r>
            <a:r>
              <a:rPr lang="en-US" sz="1200" dirty="0">
                <a:solidFill>
                  <a:srgbClr val="005EB8"/>
                </a:solidFill>
                <a:latin typeface="Arial" panose="020B0604020202020204" pitchFamily="34" charset="0"/>
                <a:cs typeface="Arial" panose="020B0604020202020204" pitchFamily="34" charset="0"/>
              </a:rPr>
              <a:t>|</a:t>
            </a:r>
            <a:endParaRPr lang="en-US" sz="1200" dirty="0">
              <a:solidFill>
                <a:schemeClr val="accent3"/>
              </a:solidFill>
              <a:latin typeface="Arial" panose="020B0604020202020204" pitchFamily="34" charset="0"/>
              <a:cs typeface="Arial" panose="020B0604020202020204" pitchFamily="34" charset="0"/>
            </a:endParaRPr>
          </a:p>
        </p:txBody>
      </p:sp>
      <p:sp>
        <p:nvSpPr>
          <p:cNvPr id="9" name="Footer Placeholder 2"/>
          <p:cNvSpPr>
            <a:spLocks noGrp="1"/>
          </p:cNvSpPr>
          <p:nvPr>
            <p:ph type="ftr" sz="quarter" idx="3"/>
          </p:nvPr>
        </p:nvSpPr>
        <p:spPr>
          <a:xfrm>
            <a:off x="920902" y="6333440"/>
            <a:ext cx="7630885" cy="365125"/>
          </a:xfrm>
          <a:prstGeom prst="rect">
            <a:avLst/>
          </a:prstGeom>
        </p:spPr>
        <p:txBody>
          <a:bodyPr vert="horz" lIns="91440" tIns="45720" rIns="91440" bIns="45720" rtlCol="0" anchor="ctr"/>
          <a:lstStyle>
            <a:lvl1pPr algn="l">
              <a:defRPr sz="1200" b="0">
                <a:solidFill>
                  <a:schemeClr val="accent3">
                    <a:lumMod val="60000"/>
                    <a:lumOff val="40000"/>
                  </a:schemeClr>
                </a:solidFill>
                <a:latin typeface="Arial" charset="0"/>
                <a:ea typeface="Arial" charset="0"/>
                <a:cs typeface="Arial" charset="0"/>
              </a:defRPr>
            </a:lvl1pPr>
          </a:lstStyle>
          <a:p>
            <a:r>
              <a:rPr lang="en-US" dirty="0"/>
              <a:t>Presentation title</a:t>
            </a:r>
          </a:p>
        </p:txBody>
      </p:sp>
      <p:pic>
        <p:nvPicPr>
          <p:cNvPr id="12" name="Picture 11" descr="A picture containing clipart&#10;&#10;Description generated with very high confidence">
            <a:extLst>
              <a:ext uri="{FF2B5EF4-FFF2-40B4-BE49-F238E27FC236}">
                <a16:creationId xmlns:a16="http://schemas.microsoft.com/office/drawing/2014/main" id="{7ADC841C-5A22-4563-A975-9750BB6F94B4}"/>
              </a:ext>
            </a:extLst>
          </p:cNvPr>
          <p:cNvPicPr>
            <a:picLocks noChangeAspect="1"/>
          </p:cNvPicPr>
          <p:nvPr userDrawn="1"/>
        </p:nvPicPr>
        <p:blipFill>
          <a:blip r:embed="rId2"/>
          <a:stretch>
            <a:fillRect/>
          </a:stretch>
        </p:blipFill>
        <p:spPr>
          <a:xfrm>
            <a:off x="10261546" y="293024"/>
            <a:ext cx="1440873" cy="436418"/>
          </a:xfrm>
          <a:prstGeom prst="rect">
            <a:avLst/>
          </a:prstGeom>
        </p:spPr>
      </p:pic>
    </p:spTree>
    <p:extLst>
      <p:ext uri="{BB962C8B-B14F-4D97-AF65-F5344CB8AC3E}">
        <p14:creationId xmlns:p14="http://schemas.microsoft.com/office/powerpoint/2010/main" val="40689091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10" name="Content Placeholder 9"/>
          <p:cNvSpPr>
            <a:spLocks noGrp="1"/>
          </p:cNvSpPr>
          <p:nvPr>
            <p:ph sz="quarter" idx="10"/>
          </p:nvPr>
        </p:nvSpPr>
        <p:spPr>
          <a:xfrm>
            <a:off x="614920" y="1343804"/>
            <a:ext cx="10316899"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Title 10"/>
          <p:cNvSpPr>
            <a:spLocks noGrp="1"/>
          </p:cNvSpPr>
          <p:nvPr>
            <p:ph type="title"/>
          </p:nvPr>
        </p:nvSpPr>
        <p:spPr>
          <a:xfrm>
            <a:off x="609601" y="548641"/>
            <a:ext cx="8756073"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800" dirty="0">
              <a:solidFill>
                <a:srgbClr val="005EB8"/>
              </a:solidFill>
              <a:latin typeface="Arial" charset="0"/>
              <a:ea typeface="Arial" charset="0"/>
              <a:cs typeface="Arial" charset="0"/>
            </a:endParaRPr>
          </a:p>
        </p:txBody>
      </p:sp>
      <p:sp>
        <p:nvSpPr>
          <p:cNvPr id="8" name="TextBox 7"/>
          <p:cNvSpPr txBox="1"/>
          <p:nvPr userDrawn="1"/>
        </p:nvSpPr>
        <p:spPr>
          <a:xfrm>
            <a:off x="388419" y="6372537"/>
            <a:ext cx="863149"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dirty="0">
                <a:solidFill>
                  <a:schemeClr val="accent3">
                    <a:lumMod val="60000"/>
                    <a:lumOff val="40000"/>
                  </a:schemeClr>
                </a:solidFill>
                <a:latin typeface="Arial" panose="020B0604020202020204" pitchFamily="34" charset="0"/>
                <a:cs typeface="Arial" panose="020B0604020202020204" pitchFamily="34" charset="0"/>
              </a:rPr>
              <a:t> </a:t>
            </a:r>
            <a:r>
              <a:rPr lang="en-US" sz="1200" dirty="0">
                <a:solidFill>
                  <a:schemeClr val="accent3"/>
                </a:solidFill>
                <a:latin typeface="Arial" panose="020B0604020202020204" pitchFamily="34" charset="0"/>
                <a:cs typeface="Arial" panose="020B0604020202020204" pitchFamily="34" charset="0"/>
              </a:rPr>
              <a:t>  </a:t>
            </a:r>
            <a:r>
              <a:rPr lang="en-US" sz="1200" dirty="0">
                <a:solidFill>
                  <a:srgbClr val="005EB8"/>
                </a:solidFill>
                <a:latin typeface="Arial" panose="020B0604020202020204" pitchFamily="34" charset="0"/>
                <a:cs typeface="Arial" panose="020B0604020202020204" pitchFamily="34" charset="0"/>
              </a:rPr>
              <a:t>|</a:t>
            </a:r>
            <a:endParaRPr lang="en-US" sz="1200" dirty="0">
              <a:solidFill>
                <a:schemeClr val="accent3"/>
              </a:solidFill>
              <a:latin typeface="Arial" panose="020B0604020202020204" pitchFamily="34" charset="0"/>
              <a:cs typeface="Arial" panose="020B0604020202020204" pitchFamily="34" charset="0"/>
            </a:endParaRPr>
          </a:p>
        </p:txBody>
      </p:sp>
      <p:sp>
        <p:nvSpPr>
          <p:cNvPr id="9" name="Footer Placeholder 2"/>
          <p:cNvSpPr>
            <a:spLocks noGrp="1"/>
          </p:cNvSpPr>
          <p:nvPr>
            <p:ph type="ftr" sz="quarter" idx="3"/>
          </p:nvPr>
        </p:nvSpPr>
        <p:spPr>
          <a:xfrm>
            <a:off x="920902" y="6333440"/>
            <a:ext cx="7630885" cy="365125"/>
          </a:xfrm>
          <a:prstGeom prst="rect">
            <a:avLst/>
          </a:prstGeom>
        </p:spPr>
        <p:txBody>
          <a:bodyPr vert="horz" lIns="91440" tIns="45720" rIns="91440" bIns="45720" rtlCol="0" anchor="ctr"/>
          <a:lstStyle>
            <a:lvl1pPr algn="l">
              <a:defRPr sz="1200" b="0">
                <a:solidFill>
                  <a:schemeClr val="accent3">
                    <a:lumMod val="60000"/>
                    <a:lumOff val="40000"/>
                  </a:schemeClr>
                </a:solidFill>
                <a:latin typeface="Arial" charset="0"/>
                <a:ea typeface="Arial" charset="0"/>
                <a:cs typeface="Arial" charset="0"/>
              </a:defRPr>
            </a:lvl1pPr>
          </a:lstStyle>
          <a:p>
            <a:r>
              <a:rPr lang="en-US" dirty="0"/>
              <a:t>Presentation title</a:t>
            </a:r>
          </a:p>
        </p:txBody>
      </p:sp>
      <p:pic>
        <p:nvPicPr>
          <p:cNvPr id="12" name="Picture 11" descr="A picture containing clipart&#10;&#10;Description generated with very high confidence">
            <a:extLst>
              <a:ext uri="{FF2B5EF4-FFF2-40B4-BE49-F238E27FC236}">
                <a16:creationId xmlns:a16="http://schemas.microsoft.com/office/drawing/2014/main" id="{7ADC841C-5A22-4563-A975-9750BB6F94B4}"/>
              </a:ext>
            </a:extLst>
          </p:cNvPr>
          <p:cNvPicPr>
            <a:picLocks noChangeAspect="1"/>
          </p:cNvPicPr>
          <p:nvPr userDrawn="1"/>
        </p:nvPicPr>
        <p:blipFill>
          <a:blip r:embed="rId2"/>
          <a:stretch>
            <a:fillRect/>
          </a:stretch>
        </p:blipFill>
        <p:spPr>
          <a:xfrm>
            <a:off x="10261546" y="293024"/>
            <a:ext cx="1440873" cy="436418"/>
          </a:xfrm>
          <a:prstGeom prst="rect">
            <a:avLst/>
          </a:prstGeom>
        </p:spPr>
      </p:pic>
    </p:spTree>
    <p:extLst>
      <p:ext uri="{BB962C8B-B14F-4D97-AF65-F5344CB8AC3E}">
        <p14:creationId xmlns:p14="http://schemas.microsoft.com/office/powerpoint/2010/main" val="1470641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D962D87-A48B-4D42-8547-8C3BD57F58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E54D5C92-21EA-4C58-B526-72C9A196D7F8}"/>
              </a:ext>
            </a:extLst>
          </p:cNvPr>
          <p:cNvSpPr/>
          <p:nvPr userDrawn="1"/>
        </p:nvSpPr>
        <p:spPr>
          <a:xfrm>
            <a:off x="9750058" y="487694"/>
            <a:ext cx="1584251" cy="10433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a:extLst>
              <a:ext uri="{FF2B5EF4-FFF2-40B4-BE49-F238E27FC236}">
                <a16:creationId xmlns:a16="http://schemas.microsoft.com/office/drawing/2014/main" id="{FB9C54B9-8C29-45A2-8434-A634B785430F}"/>
              </a:ext>
            </a:extLst>
          </p:cNvPr>
          <p:cNvSpPr/>
          <p:nvPr userDrawn="1"/>
        </p:nvSpPr>
        <p:spPr>
          <a:xfrm>
            <a:off x="9836890" y="5366933"/>
            <a:ext cx="1584251" cy="10433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Content Placeholder 2">
            <a:extLst>
              <a:ext uri="{FF2B5EF4-FFF2-40B4-BE49-F238E27FC236}">
                <a16:creationId xmlns:a16="http://schemas.microsoft.com/office/drawing/2014/main" id="{CD23F1CD-7DCC-4362-AB1D-40F6AEDD54E9}"/>
              </a:ext>
            </a:extLst>
          </p:cNvPr>
          <p:cNvSpPr>
            <a:spLocks noGrp="1"/>
          </p:cNvSpPr>
          <p:nvPr>
            <p:ph idx="1"/>
          </p:nvPr>
        </p:nvSpPr>
        <p:spPr>
          <a:xfrm>
            <a:off x="517585" y="603849"/>
            <a:ext cx="11146331" cy="5753819"/>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782140B4-B921-4A4E-854A-B10B76ECB1EB}"/>
              </a:ext>
            </a:extLst>
          </p:cNvPr>
          <p:cNvSpPr>
            <a:spLocks noGrp="1"/>
          </p:cNvSpPr>
          <p:nvPr>
            <p:ph type="title"/>
          </p:nvPr>
        </p:nvSpPr>
        <p:spPr>
          <a:xfrm>
            <a:off x="0" y="50353"/>
            <a:ext cx="12192000" cy="405442"/>
          </a:xfrm>
        </p:spPr>
        <p:txBody>
          <a:bodyPr/>
          <a:lstStyle>
            <a:lvl1pPr>
              <a:defRPr b="1">
                <a:solidFill>
                  <a:schemeClr val="accent1"/>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9" name="Text Placeholder 8">
            <a:extLst>
              <a:ext uri="{FF2B5EF4-FFF2-40B4-BE49-F238E27FC236}">
                <a16:creationId xmlns:a16="http://schemas.microsoft.com/office/drawing/2014/main" id="{C1049FE2-446B-4930-95BF-514514DFCBE3}"/>
              </a:ext>
            </a:extLst>
          </p:cNvPr>
          <p:cNvSpPr>
            <a:spLocks noGrp="1"/>
          </p:cNvSpPr>
          <p:nvPr>
            <p:ph type="body" sz="quarter" idx="10" hasCustomPrompt="1"/>
          </p:nvPr>
        </p:nvSpPr>
        <p:spPr>
          <a:xfrm>
            <a:off x="0" y="6635750"/>
            <a:ext cx="12192000" cy="222250"/>
          </a:xfrm>
        </p:spPr>
        <p:txBody>
          <a:bodyPr>
            <a:noAutofit/>
          </a:bodyPr>
          <a:lstStyle>
            <a:lvl1pPr marL="0" indent="0" algn="ctr">
              <a:buNone/>
              <a:defRPr sz="1000" b="1">
                <a:solidFill>
                  <a:schemeClr val="accent1"/>
                </a:solidFill>
              </a:defRPr>
            </a:lvl1pPr>
            <a:lvl2pPr marL="457200" indent="0">
              <a:buNone/>
              <a:defRPr/>
            </a:lvl2pPr>
          </a:lstStyle>
          <a:p>
            <a:pPr lvl="0"/>
            <a:r>
              <a:rPr lang="en-GB" dirty="0"/>
              <a:t>Footer</a:t>
            </a:r>
          </a:p>
        </p:txBody>
      </p:sp>
    </p:spTree>
    <p:extLst>
      <p:ext uri="{BB962C8B-B14F-4D97-AF65-F5344CB8AC3E}">
        <p14:creationId xmlns:p14="http://schemas.microsoft.com/office/powerpoint/2010/main" val="40622390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10" name="Content Placeholder 9"/>
          <p:cNvSpPr>
            <a:spLocks noGrp="1"/>
          </p:cNvSpPr>
          <p:nvPr>
            <p:ph sz="quarter" idx="10"/>
          </p:nvPr>
        </p:nvSpPr>
        <p:spPr>
          <a:xfrm>
            <a:off x="614920" y="1343804"/>
            <a:ext cx="10316899"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Title 10"/>
          <p:cNvSpPr>
            <a:spLocks noGrp="1"/>
          </p:cNvSpPr>
          <p:nvPr>
            <p:ph type="title"/>
          </p:nvPr>
        </p:nvSpPr>
        <p:spPr>
          <a:xfrm>
            <a:off x="609601" y="548641"/>
            <a:ext cx="8756073"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800" dirty="0">
              <a:solidFill>
                <a:srgbClr val="005EB8"/>
              </a:solidFill>
              <a:latin typeface="Arial" charset="0"/>
              <a:ea typeface="Arial" charset="0"/>
              <a:cs typeface="Arial" charset="0"/>
            </a:endParaRPr>
          </a:p>
        </p:txBody>
      </p:sp>
      <p:sp>
        <p:nvSpPr>
          <p:cNvPr id="8" name="TextBox 7"/>
          <p:cNvSpPr txBox="1"/>
          <p:nvPr userDrawn="1"/>
        </p:nvSpPr>
        <p:spPr>
          <a:xfrm>
            <a:off x="388419" y="6372537"/>
            <a:ext cx="863149"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dirty="0">
                <a:solidFill>
                  <a:schemeClr val="accent3">
                    <a:lumMod val="60000"/>
                    <a:lumOff val="40000"/>
                  </a:schemeClr>
                </a:solidFill>
                <a:latin typeface="Arial" panose="020B0604020202020204" pitchFamily="34" charset="0"/>
                <a:cs typeface="Arial" panose="020B0604020202020204" pitchFamily="34" charset="0"/>
              </a:rPr>
              <a:t> </a:t>
            </a:r>
            <a:r>
              <a:rPr lang="en-US" sz="1200" dirty="0">
                <a:solidFill>
                  <a:schemeClr val="accent3"/>
                </a:solidFill>
                <a:latin typeface="Arial" panose="020B0604020202020204" pitchFamily="34" charset="0"/>
                <a:cs typeface="Arial" panose="020B0604020202020204" pitchFamily="34" charset="0"/>
              </a:rPr>
              <a:t>  </a:t>
            </a:r>
            <a:r>
              <a:rPr lang="en-US" sz="1200" dirty="0">
                <a:solidFill>
                  <a:srgbClr val="005EB8"/>
                </a:solidFill>
                <a:latin typeface="Arial" panose="020B0604020202020204" pitchFamily="34" charset="0"/>
                <a:cs typeface="Arial" panose="020B0604020202020204" pitchFamily="34" charset="0"/>
              </a:rPr>
              <a:t>|</a:t>
            </a:r>
            <a:endParaRPr lang="en-US" sz="1200" dirty="0">
              <a:solidFill>
                <a:schemeClr val="accent3"/>
              </a:solidFill>
              <a:latin typeface="Arial" panose="020B0604020202020204" pitchFamily="34" charset="0"/>
              <a:cs typeface="Arial" panose="020B0604020202020204" pitchFamily="34" charset="0"/>
            </a:endParaRPr>
          </a:p>
        </p:txBody>
      </p:sp>
      <p:sp>
        <p:nvSpPr>
          <p:cNvPr id="9" name="Footer Placeholder 2"/>
          <p:cNvSpPr>
            <a:spLocks noGrp="1"/>
          </p:cNvSpPr>
          <p:nvPr>
            <p:ph type="ftr" sz="quarter" idx="3"/>
          </p:nvPr>
        </p:nvSpPr>
        <p:spPr>
          <a:xfrm>
            <a:off x="920902" y="6333440"/>
            <a:ext cx="7630885" cy="365125"/>
          </a:xfrm>
          <a:prstGeom prst="rect">
            <a:avLst/>
          </a:prstGeom>
        </p:spPr>
        <p:txBody>
          <a:bodyPr vert="horz" lIns="91440" tIns="45720" rIns="91440" bIns="45720" rtlCol="0" anchor="ctr"/>
          <a:lstStyle>
            <a:lvl1pPr algn="l">
              <a:defRPr sz="1200" b="0">
                <a:solidFill>
                  <a:schemeClr val="accent3">
                    <a:lumMod val="60000"/>
                    <a:lumOff val="40000"/>
                  </a:schemeClr>
                </a:solidFill>
                <a:latin typeface="Arial" charset="0"/>
                <a:ea typeface="Arial" charset="0"/>
                <a:cs typeface="Arial" charset="0"/>
              </a:defRPr>
            </a:lvl1pPr>
          </a:lstStyle>
          <a:p>
            <a:r>
              <a:rPr lang="en-US" dirty="0"/>
              <a:t>Presentation title</a:t>
            </a:r>
          </a:p>
        </p:txBody>
      </p:sp>
      <p:pic>
        <p:nvPicPr>
          <p:cNvPr id="12" name="Picture 11" descr="A picture containing clipart&#10;&#10;Description generated with very high confidence">
            <a:extLst>
              <a:ext uri="{FF2B5EF4-FFF2-40B4-BE49-F238E27FC236}">
                <a16:creationId xmlns:a16="http://schemas.microsoft.com/office/drawing/2014/main" id="{7ADC841C-5A22-4563-A975-9750BB6F94B4}"/>
              </a:ext>
            </a:extLst>
          </p:cNvPr>
          <p:cNvPicPr>
            <a:picLocks noChangeAspect="1"/>
          </p:cNvPicPr>
          <p:nvPr userDrawn="1"/>
        </p:nvPicPr>
        <p:blipFill>
          <a:blip r:embed="rId2"/>
          <a:stretch>
            <a:fillRect/>
          </a:stretch>
        </p:blipFill>
        <p:spPr>
          <a:xfrm>
            <a:off x="10261546" y="293024"/>
            <a:ext cx="1440873" cy="436418"/>
          </a:xfrm>
          <a:prstGeom prst="rect">
            <a:avLst/>
          </a:prstGeom>
        </p:spPr>
      </p:pic>
    </p:spTree>
    <p:extLst>
      <p:ext uri="{BB962C8B-B14F-4D97-AF65-F5344CB8AC3E}">
        <p14:creationId xmlns:p14="http://schemas.microsoft.com/office/powerpoint/2010/main" val="996942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D962D87-A48B-4D42-8547-8C3BD57F58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E54D5C92-21EA-4C58-B526-72C9A196D7F8}"/>
              </a:ext>
            </a:extLst>
          </p:cNvPr>
          <p:cNvSpPr/>
          <p:nvPr userDrawn="1"/>
        </p:nvSpPr>
        <p:spPr>
          <a:xfrm>
            <a:off x="9750058" y="487694"/>
            <a:ext cx="1584251" cy="10433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a:extLst>
              <a:ext uri="{FF2B5EF4-FFF2-40B4-BE49-F238E27FC236}">
                <a16:creationId xmlns:a16="http://schemas.microsoft.com/office/drawing/2014/main" id="{FB9C54B9-8C29-45A2-8434-A634B785430F}"/>
              </a:ext>
            </a:extLst>
          </p:cNvPr>
          <p:cNvSpPr/>
          <p:nvPr userDrawn="1"/>
        </p:nvSpPr>
        <p:spPr>
          <a:xfrm>
            <a:off x="9836890" y="5366933"/>
            <a:ext cx="1584251" cy="10433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782140B4-B921-4A4E-854A-B10B76ECB1EB}"/>
              </a:ext>
            </a:extLst>
          </p:cNvPr>
          <p:cNvSpPr>
            <a:spLocks noGrp="1"/>
          </p:cNvSpPr>
          <p:nvPr>
            <p:ph type="title"/>
          </p:nvPr>
        </p:nvSpPr>
        <p:spPr>
          <a:xfrm>
            <a:off x="0" y="50353"/>
            <a:ext cx="12192000" cy="405442"/>
          </a:xfrm>
        </p:spPr>
        <p:txBody>
          <a:bodyPr/>
          <a:lstStyle>
            <a:lvl1pPr>
              <a:defRPr b="1">
                <a:solidFill>
                  <a:schemeClr val="accent1"/>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Tree>
    <p:extLst>
      <p:ext uri="{BB962C8B-B14F-4D97-AF65-F5344CB8AC3E}">
        <p14:creationId xmlns:p14="http://schemas.microsoft.com/office/powerpoint/2010/main" val="235202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4D5C92-21EA-4C58-B526-72C9A196D7F8}"/>
              </a:ext>
            </a:extLst>
          </p:cNvPr>
          <p:cNvSpPr/>
          <p:nvPr userDrawn="1"/>
        </p:nvSpPr>
        <p:spPr>
          <a:xfrm>
            <a:off x="9750058" y="487694"/>
            <a:ext cx="1584251" cy="10433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a:extLst>
              <a:ext uri="{FF2B5EF4-FFF2-40B4-BE49-F238E27FC236}">
                <a16:creationId xmlns:a16="http://schemas.microsoft.com/office/drawing/2014/main" id="{FB9C54B9-8C29-45A2-8434-A634B785430F}"/>
              </a:ext>
            </a:extLst>
          </p:cNvPr>
          <p:cNvSpPr/>
          <p:nvPr userDrawn="1"/>
        </p:nvSpPr>
        <p:spPr>
          <a:xfrm>
            <a:off x="9836890" y="5366933"/>
            <a:ext cx="1584251" cy="10433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Content Placeholder 2">
            <a:extLst>
              <a:ext uri="{FF2B5EF4-FFF2-40B4-BE49-F238E27FC236}">
                <a16:creationId xmlns:a16="http://schemas.microsoft.com/office/drawing/2014/main" id="{CD23F1CD-7DCC-4362-AB1D-40F6AEDD54E9}"/>
              </a:ext>
            </a:extLst>
          </p:cNvPr>
          <p:cNvSpPr>
            <a:spLocks noGrp="1"/>
          </p:cNvSpPr>
          <p:nvPr>
            <p:ph idx="1"/>
          </p:nvPr>
        </p:nvSpPr>
        <p:spPr>
          <a:xfrm>
            <a:off x="0" y="603849"/>
            <a:ext cx="12191999" cy="5753819"/>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782140B4-B921-4A4E-854A-B10B76ECB1EB}"/>
              </a:ext>
            </a:extLst>
          </p:cNvPr>
          <p:cNvSpPr>
            <a:spLocks noGrp="1"/>
          </p:cNvSpPr>
          <p:nvPr>
            <p:ph type="title"/>
          </p:nvPr>
        </p:nvSpPr>
        <p:spPr>
          <a:xfrm>
            <a:off x="0" y="7821"/>
            <a:ext cx="12192000" cy="405442"/>
          </a:xfrm>
        </p:spPr>
        <p:txBody>
          <a:bodyPr/>
          <a:lstStyle>
            <a:lvl1pPr>
              <a:defRPr b="1">
                <a:solidFill>
                  <a:schemeClr val="accent1"/>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Tree>
    <p:extLst>
      <p:ext uri="{BB962C8B-B14F-4D97-AF65-F5344CB8AC3E}">
        <p14:creationId xmlns:p14="http://schemas.microsoft.com/office/powerpoint/2010/main" val="889170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4D5C92-21EA-4C58-B526-72C9A196D7F8}"/>
              </a:ext>
            </a:extLst>
          </p:cNvPr>
          <p:cNvSpPr/>
          <p:nvPr userDrawn="1"/>
        </p:nvSpPr>
        <p:spPr>
          <a:xfrm>
            <a:off x="9750058" y="487694"/>
            <a:ext cx="1584251" cy="10433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a:extLst>
              <a:ext uri="{FF2B5EF4-FFF2-40B4-BE49-F238E27FC236}">
                <a16:creationId xmlns:a16="http://schemas.microsoft.com/office/drawing/2014/main" id="{FB9C54B9-8C29-45A2-8434-A634B785430F}"/>
              </a:ext>
            </a:extLst>
          </p:cNvPr>
          <p:cNvSpPr/>
          <p:nvPr userDrawn="1"/>
        </p:nvSpPr>
        <p:spPr>
          <a:xfrm>
            <a:off x="9836890" y="5366933"/>
            <a:ext cx="1584251" cy="10433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782140B4-B921-4A4E-854A-B10B76ECB1EB}"/>
              </a:ext>
            </a:extLst>
          </p:cNvPr>
          <p:cNvSpPr>
            <a:spLocks noGrp="1"/>
          </p:cNvSpPr>
          <p:nvPr>
            <p:ph type="title"/>
          </p:nvPr>
        </p:nvSpPr>
        <p:spPr>
          <a:xfrm>
            <a:off x="0" y="7821"/>
            <a:ext cx="12192000" cy="405442"/>
          </a:xfrm>
        </p:spPr>
        <p:txBody>
          <a:bodyPr/>
          <a:lstStyle>
            <a:lvl1pPr>
              <a:defRPr b="1">
                <a:solidFill>
                  <a:schemeClr val="accent1"/>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Tree>
    <p:extLst>
      <p:ext uri="{BB962C8B-B14F-4D97-AF65-F5344CB8AC3E}">
        <p14:creationId xmlns:p14="http://schemas.microsoft.com/office/powerpoint/2010/main" val="21499824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4D5C92-21EA-4C58-B526-72C9A196D7F8}"/>
              </a:ext>
            </a:extLst>
          </p:cNvPr>
          <p:cNvSpPr/>
          <p:nvPr userDrawn="1"/>
        </p:nvSpPr>
        <p:spPr>
          <a:xfrm>
            <a:off x="9750058" y="487694"/>
            <a:ext cx="1584251" cy="10433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a:extLst>
              <a:ext uri="{FF2B5EF4-FFF2-40B4-BE49-F238E27FC236}">
                <a16:creationId xmlns:a16="http://schemas.microsoft.com/office/drawing/2014/main" id="{FB9C54B9-8C29-45A2-8434-A634B785430F}"/>
              </a:ext>
            </a:extLst>
          </p:cNvPr>
          <p:cNvSpPr/>
          <p:nvPr userDrawn="1"/>
        </p:nvSpPr>
        <p:spPr>
          <a:xfrm>
            <a:off x="9836890" y="5366933"/>
            <a:ext cx="1584251" cy="10433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Content Placeholder 2">
            <a:extLst>
              <a:ext uri="{FF2B5EF4-FFF2-40B4-BE49-F238E27FC236}">
                <a16:creationId xmlns:a16="http://schemas.microsoft.com/office/drawing/2014/main" id="{CD23F1CD-7DCC-4362-AB1D-40F6AEDD54E9}"/>
              </a:ext>
            </a:extLst>
          </p:cNvPr>
          <p:cNvSpPr>
            <a:spLocks noGrp="1"/>
          </p:cNvSpPr>
          <p:nvPr>
            <p:ph idx="1"/>
          </p:nvPr>
        </p:nvSpPr>
        <p:spPr>
          <a:xfrm>
            <a:off x="1" y="603849"/>
            <a:ext cx="12192000" cy="5753819"/>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782140B4-B921-4A4E-854A-B10B76ECB1EB}"/>
              </a:ext>
            </a:extLst>
          </p:cNvPr>
          <p:cNvSpPr>
            <a:spLocks noGrp="1"/>
          </p:cNvSpPr>
          <p:nvPr>
            <p:ph type="title"/>
          </p:nvPr>
        </p:nvSpPr>
        <p:spPr>
          <a:xfrm>
            <a:off x="0" y="7821"/>
            <a:ext cx="12192000" cy="405442"/>
          </a:xfrm>
          <a:solidFill>
            <a:schemeClr val="accent5"/>
          </a:solidFill>
        </p:spPr>
        <p:txBody>
          <a:bodyPr/>
          <a:lstStyle>
            <a:lvl1pPr>
              <a:defRPr b="1">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Tree>
    <p:extLst>
      <p:ext uri="{BB962C8B-B14F-4D97-AF65-F5344CB8AC3E}">
        <p14:creationId xmlns:p14="http://schemas.microsoft.com/office/powerpoint/2010/main" val="37062621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4D5C92-21EA-4C58-B526-72C9A196D7F8}"/>
              </a:ext>
            </a:extLst>
          </p:cNvPr>
          <p:cNvSpPr/>
          <p:nvPr userDrawn="1"/>
        </p:nvSpPr>
        <p:spPr>
          <a:xfrm>
            <a:off x="9750058" y="487694"/>
            <a:ext cx="1584251" cy="10433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a:extLst>
              <a:ext uri="{FF2B5EF4-FFF2-40B4-BE49-F238E27FC236}">
                <a16:creationId xmlns:a16="http://schemas.microsoft.com/office/drawing/2014/main" id="{FB9C54B9-8C29-45A2-8434-A634B785430F}"/>
              </a:ext>
            </a:extLst>
          </p:cNvPr>
          <p:cNvSpPr/>
          <p:nvPr userDrawn="1"/>
        </p:nvSpPr>
        <p:spPr>
          <a:xfrm>
            <a:off x="9836890" y="5366933"/>
            <a:ext cx="1584251" cy="10433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782140B4-B921-4A4E-854A-B10B76ECB1EB}"/>
              </a:ext>
            </a:extLst>
          </p:cNvPr>
          <p:cNvSpPr>
            <a:spLocks noGrp="1"/>
          </p:cNvSpPr>
          <p:nvPr>
            <p:ph type="title"/>
          </p:nvPr>
        </p:nvSpPr>
        <p:spPr>
          <a:xfrm>
            <a:off x="0" y="7821"/>
            <a:ext cx="12192000" cy="405442"/>
          </a:xfrm>
          <a:solidFill>
            <a:schemeClr val="accent5"/>
          </a:solidFill>
        </p:spPr>
        <p:txBody>
          <a:bodyPr/>
          <a:lstStyle>
            <a:lvl1pPr>
              <a:defRPr b="1">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Tree>
    <p:extLst>
      <p:ext uri="{BB962C8B-B14F-4D97-AF65-F5344CB8AC3E}">
        <p14:creationId xmlns:p14="http://schemas.microsoft.com/office/powerpoint/2010/main" val="16400658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A22D7EB-4F12-4BF8-98F0-B8AD2A853DB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033" r="4128"/>
          <a:stretch/>
        </p:blipFill>
        <p:spPr>
          <a:xfrm>
            <a:off x="994914" y="0"/>
            <a:ext cx="11197086" cy="6858000"/>
          </a:xfrm>
          <a:prstGeom prst="rect">
            <a:avLst/>
          </a:prstGeom>
        </p:spPr>
      </p:pic>
      <p:sp>
        <p:nvSpPr>
          <p:cNvPr id="2" name="Title 1">
            <a:extLst>
              <a:ext uri="{FF2B5EF4-FFF2-40B4-BE49-F238E27FC236}">
                <a16:creationId xmlns:a16="http://schemas.microsoft.com/office/drawing/2014/main" id="{782140B4-B921-4A4E-854A-B10B76ECB1EB}"/>
              </a:ext>
            </a:extLst>
          </p:cNvPr>
          <p:cNvSpPr>
            <a:spLocks noGrp="1"/>
          </p:cNvSpPr>
          <p:nvPr>
            <p:ph type="title"/>
          </p:nvPr>
        </p:nvSpPr>
        <p:spPr>
          <a:xfrm>
            <a:off x="0" y="103518"/>
            <a:ext cx="10239153" cy="405442"/>
          </a:xfrm>
        </p:spPr>
        <p:txBody>
          <a:bodyPr/>
          <a:lstStyle>
            <a:lvl1pPr algn="l">
              <a:defRPr b="1">
                <a:solidFill>
                  <a:schemeClr val="accent1"/>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CD23F1CD-7DCC-4362-AB1D-40F6AEDD54E9}"/>
              </a:ext>
            </a:extLst>
          </p:cNvPr>
          <p:cNvSpPr>
            <a:spLocks noGrp="1"/>
          </p:cNvSpPr>
          <p:nvPr>
            <p:ph idx="1"/>
          </p:nvPr>
        </p:nvSpPr>
        <p:spPr>
          <a:xfrm>
            <a:off x="0" y="603849"/>
            <a:ext cx="10239153" cy="5753819"/>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0579995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A22D7EB-4F12-4BF8-98F0-B8AD2A853DB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033" r="4128"/>
          <a:stretch/>
        </p:blipFill>
        <p:spPr>
          <a:xfrm>
            <a:off x="994914" y="0"/>
            <a:ext cx="11197086" cy="6858000"/>
          </a:xfrm>
          <a:prstGeom prst="rect">
            <a:avLst/>
          </a:prstGeom>
        </p:spPr>
      </p:pic>
      <p:sp>
        <p:nvSpPr>
          <p:cNvPr id="2" name="Title 1">
            <a:extLst>
              <a:ext uri="{FF2B5EF4-FFF2-40B4-BE49-F238E27FC236}">
                <a16:creationId xmlns:a16="http://schemas.microsoft.com/office/drawing/2014/main" id="{782140B4-B921-4A4E-854A-B10B76ECB1EB}"/>
              </a:ext>
            </a:extLst>
          </p:cNvPr>
          <p:cNvSpPr>
            <a:spLocks noGrp="1"/>
          </p:cNvSpPr>
          <p:nvPr>
            <p:ph type="title"/>
          </p:nvPr>
        </p:nvSpPr>
        <p:spPr>
          <a:xfrm>
            <a:off x="0" y="103518"/>
            <a:ext cx="10239153" cy="405442"/>
          </a:xfrm>
        </p:spPr>
        <p:txBody>
          <a:bodyPr/>
          <a:lstStyle>
            <a:lvl1pPr algn="l">
              <a:defRPr b="1">
                <a:solidFill>
                  <a:schemeClr val="accent1"/>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Tree>
    <p:extLst>
      <p:ext uri="{BB962C8B-B14F-4D97-AF65-F5344CB8AC3E}">
        <p14:creationId xmlns:p14="http://schemas.microsoft.com/office/powerpoint/2010/main" val="42161068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D680A70-1E05-4573-B102-B6DCB7155430}"/>
              </a:ext>
            </a:extLst>
          </p:cNvPr>
          <p:cNvSpPr>
            <a:spLocks noGrp="1"/>
          </p:cNvSpPr>
          <p:nvPr>
            <p:ph type="title"/>
          </p:nvPr>
        </p:nvSpPr>
        <p:spPr>
          <a:xfrm>
            <a:off x="0" y="103518"/>
            <a:ext cx="12192000" cy="405442"/>
          </a:xfrm>
          <a:prstGeom prst="rect">
            <a:avLst/>
          </a:prstGeom>
          <a:noFill/>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0A9CE7C6-D4F2-4B22-A355-099DAC7D874F}"/>
              </a:ext>
            </a:extLst>
          </p:cNvPr>
          <p:cNvSpPr>
            <a:spLocks noGrp="1"/>
          </p:cNvSpPr>
          <p:nvPr>
            <p:ph type="body" idx="1"/>
          </p:nvPr>
        </p:nvSpPr>
        <p:spPr>
          <a:xfrm>
            <a:off x="517585" y="603849"/>
            <a:ext cx="11162582" cy="575381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8938726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7" r:id="rId3"/>
    <p:sldLayoutId id="2147483665" r:id="rId4"/>
    <p:sldLayoutId id="2147483668" r:id="rId5"/>
    <p:sldLayoutId id="2147483664" r:id="rId6"/>
    <p:sldLayoutId id="2147483669" r:id="rId7"/>
    <p:sldLayoutId id="2147483662" r:id="rId8"/>
    <p:sldLayoutId id="2147483670" r:id="rId9"/>
    <p:sldLayoutId id="2147483666" r:id="rId10"/>
    <p:sldLayoutId id="2147483671" r:id="rId11"/>
    <p:sldLayoutId id="2147483652" r:id="rId12"/>
    <p:sldLayoutId id="2147483663" r:id="rId13"/>
    <p:sldLayoutId id="2147483661" r:id="rId14"/>
    <p:sldLayoutId id="2147483654" r:id="rId15"/>
    <p:sldLayoutId id="2147483660" r:id="rId16"/>
    <p:sldLayoutId id="2147483655" r:id="rId17"/>
    <p:sldLayoutId id="2147483674" r:id="rId18"/>
    <p:sldLayoutId id="2147483675" r:id="rId19"/>
    <p:sldLayoutId id="2147483676" r:id="rId20"/>
  </p:sldLayoutIdLst>
  <p:txStyles>
    <p:titleStyle>
      <a:lvl1pPr algn="ctr" defTabSz="914400" rtl="0" eaLnBrk="1" latinLnBrk="0" hangingPunct="1">
        <a:lnSpc>
          <a:spcPct val="90000"/>
        </a:lnSpc>
        <a:spcBef>
          <a:spcPct val="0"/>
        </a:spcBef>
        <a:buNone/>
        <a:defRPr sz="1800" b="1" kern="1200">
          <a:solidFill>
            <a:schemeClr val="accent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9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6.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media11.m4a"/><Relationship Id="rId7" Type="http://schemas.openxmlformats.org/officeDocument/2006/relationships/image" Target="../media/image12.emf"/><Relationship Id="rId2" Type="http://schemas.microsoft.com/office/2007/relationships/media" Target="../media/media11.m4a"/><Relationship Id="rId1" Type="http://schemas.openxmlformats.org/officeDocument/2006/relationships/tags" Target="../tags/tag6.xml"/><Relationship Id="rId6" Type="http://schemas.openxmlformats.org/officeDocument/2006/relationships/image" Target="../media/image15.gif"/><Relationship Id="rId5" Type="http://schemas.openxmlformats.org/officeDocument/2006/relationships/notesSlide" Target="../notesSlides/notesSlide11.xml"/><Relationship Id="rId10" Type="http://schemas.openxmlformats.org/officeDocument/2006/relationships/image" Target="../media/image6.png"/><Relationship Id="rId4" Type="http://schemas.openxmlformats.org/officeDocument/2006/relationships/slideLayout" Target="../slideLayouts/slideLayout4.xml"/><Relationship Id="rId9"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7" Type="http://schemas.openxmlformats.org/officeDocument/2006/relationships/image" Target="../media/image6.png"/><Relationship Id="rId2" Type="http://schemas.microsoft.com/office/2007/relationships/media" Target="../media/media12.m4a"/><Relationship Id="rId1" Type="http://schemas.openxmlformats.org/officeDocument/2006/relationships/tags" Target="../tags/tag7.xml"/><Relationship Id="rId6" Type="http://schemas.openxmlformats.org/officeDocument/2006/relationships/image" Target="../media/image25.png"/><Relationship Id="rId5" Type="http://schemas.openxmlformats.org/officeDocument/2006/relationships/notesSlide" Target="../notesSlides/notesSlide12.xml"/><Relationship Id="rId4"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6.png"/><Relationship Id="rId5" Type="http://schemas.openxmlformats.org/officeDocument/2006/relationships/image" Target="../media/image26.gif"/><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14.m4a"/><Relationship Id="rId7" Type="http://schemas.openxmlformats.org/officeDocument/2006/relationships/image" Target="../media/image28.png"/><Relationship Id="rId2" Type="http://schemas.microsoft.com/office/2007/relationships/media" Target="../media/media14.m4a"/><Relationship Id="rId1" Type="http://schemas.openxmlformats.org/officeDocument/2006/relationships/tags" Target="../tags/tag8.xml"/><Relationship Id="rId6" Type="http://schemas.openxmlformats.org/officeDocument/2006/relationships/image" Target="../media/image27.png"/><Relationship Id="rId11" Type="http://schemas.openxmlformats.org/officeDocument/2006/relationships/chart" Target="../charts/chart3.xml"/><Relationship Id="rId5" Type="http://schemas.openxmlformats.org/officeDocument/2006/relationships/notesSlide" Target="../notesSlides/notesSlide14.xml"/><Relationship Id="rId10" Type="http://schemas.openxmlformats.org/officeDocument/2006/relationships/chart" Target="../charts/chart2.xml"/><Relationship Id="rId4" Type="http://schemas.openxmlformats.org/officeDocument/2006/relationships/slideLayout" Target="../slideLayouts/slideLayout17.xml"/><Relationship Id="rId9" Type="http://schemas.openxmlformats.org/officeDocument/2006/relationships/chart" Target="../charts/char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6.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1.png"/><Relationship Id="rId1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hyperlink" Target="https://youtu.be/FssZlEr85pI" TargetMode="External"/><Relationship Id="rId12" Type="http://schemas.openxmlformats.org/officeDocument/2006/relationships/hyperlink" Target="https://improvement.nhs.uk/documents/5478/MAKING_DATA_COUNT_PART_2_-_FINAL_1.pdf" TargetMode="External"/><Relationship Id="rId17" Type="http://schemas.openxmlformats.org/officeDocument/2006/relationships/image" Target="../media/image44.png"/><Relationship Id="rId2" Type="http://schemas.openxmlformats.org/officeDocument/2006/relationships/audio" Target="../media/media16.m4a"/><Relationship Id="rId16" Type="http://schemas.openxmlformats.org/officeDocument/2006/relationships/hyperlink" Target="https://www.youtube.com/playlist?list=PLHpuGzxwlagxalseuF1iNqiPkxeq6dlxa" TargetMode="External"/><Relationship Id="rId1" Type="http://schemas.microsoft.com/office/2007/relationships/media" Target="../media/media16.m4a"/><Relationship Id="rId6" Type="http://schemas.openxmlformats.org/officeDocument/2006/relationships/image" Target="../media/image39.png"/><Relationship Id="rId11" Type="http://schemas.openxmlformats.org/officeDocument/2006/relationships/image" Target="../media/image9.png"/><Relationship Id="rId5" Type="http://schemas.openxmlformats.org/officeDocument/2006/relationships/hyperlink" Target="https://youtu.be/5e38gSOceRc" TargetMode="External"/><Relationship Id="rId15" Type="http://schemas.openxmlformats.org/officeDocument/2006/relationships/image" Target="../media/image43.png"/><Relationship Id="rId10" Type="http://schemas.openxmlformats.org/officeDocument/2006/relationships/hyperlink" Target="https://improvement.nhs.uk/documents/2748/NHS_MAKING_DATA_COUNT_FINAL.pdf" TargetMode="External"/><Relationship Id="rId4" Type="http://schemas.openxmlformats.org/officeDocument/2006/relationships/notesSlide" Target="../notesSlides/notesSlide15.xml"/><Relationship Id="rId9" Type="http://schemas.openxmlformats.org/officeDocument/2006/relationships/hyperlink" Target="https://improvement.nhs.uk/resources/making-data-count/" TargetMode="External"/><Relationship Id="rId14" Type="http://schemas.openxmlformats.org/officeDocument/2006/relationships/image" Target="../media/image42.png"/></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hyperlink" Target="https://future.nhs.uk/MDC/grouphome" TargetMode="Externa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hyperlink" Target="https://future.nhs.uk/system/home" TargetMode="External"/><Relationship Id="rId5" Type="http://schemas.openxmlformats.org/officeDocument/2006/relationships/image" Target="../media/image45.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mailto:deborah.cundey@shsc.nhs.uk" TargetMode="Externa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7" Type="http://schemas.openxmlformats.org/officeDocument/2006/relationships/image" Target="../media/image6.pn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7.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6.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9.png"/><Relationship Id="rId5" Type="http://schemas.openxmlformats.org/officeDocument/2006/relationships/hyperlink" Target="https://improvement.nhs.uk/documents/2748/NHS_MAKING_DATA_COUNT_FINAL.pdf" TargetMode="Externa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audio" Target="../media/media5.m4a"/><Relationship Id="rId7" Type="http://schemas.openxmlformats.org/officeDocument/2006/relationships/image" Target="../media/image11.png"/><Relationship Id="rId2" Type="http://schemas.microsoft.com/office/2007/relationships/media" Target="../media/media5.m4a"/><Relationship Id="rId1" Type="http://schemas.openxmlformats.org/officeDocument/2006/relationships/tags" Target="../tags/tag2.xml"/><Relationship Id="rId6" Type="http://schemas.openxmlformats.org/officeDocument/2006/relationships/image" Target="../media/image10.png"/><Relationship Id="rId11" Type="http://schemas.openxmlformats.org/officeDocument/2006/relationships/image" Target="../media/image6.png"/><Relationship Id="rId5" Type="http://schemas.openxmlformats.org/officeDocument/2006/relationships/notesSlide" Target="../notesSlides/notesSlide5.xml"/><Relationship Id="rId10" Type="http://schemas.openxmlformats.org/officeDocument/2006/relationships/image" Target="../media/image14.tmp"/><Relationship Id="rId4" Type="http://schemas.openxmlformats.org/officeDocument/2006/relationships/slideLayout" Target="../slideLayouts/slideLayout5.xml"/><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png"/><Relationship Id="rId5" Type="http://schemas.openxmlformats.org/officeDocument/2006/relationships/image" Target="../media/image15.gif"/><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7.m4a"/><Relationship Id="rId7" Type="http://schemas.openxmlformats.org/officeDocument/2006/relationships/image" Target="../media/image17.png"/><Relationship Id="rId2" Type="http://schemas.microsoft.com/office/2007/relationships/media" Target="../media/media7.m4a"/><Relationship Id="rId1" Type="http://schemas.openxmlformats.org/officeDocument/2006/relationships/tags" Target="../tags/tag3.xml"/><Relationship Id="rId6" Type="http://schemas.openxmlformats.org/officeDocument/2006/relationships/image" Target="../media/image16.jpeg"/><Relationship Id="rId5" Type="http://schemas.openxmlformats.org/officeDocument/2006/relationships/notesSlide" Target="../notesSlides/notesSlide7.xml"/><Relationship Id="rId4"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media8.m4a"/><Relationship Id="rId7" Type="http://schemas.openxmlformats.org/officeDocument/2006/relationships/image" Target="../media/image19.png"/><Relationship Id="rId2" Type="http://schemas.microsoft.com/office/2007/relationships/media" Target="../media/media8.m4a"/><Relationship Id="rId1" Type="http://schemas.openxmlformats.org/officeDocument/2006/relationships/tags" Target="../tags/tag4.xml"/><Relationship Id="rId6" Type="http://schemas.openxmlformats.org/officeDocument/2006/relationships/image" Target="../media/image18.png"/><Relationship Id="rId5" Type="http://schemas.openxmlformats.org/officeDocument/2006/relationships/notesSlide" Target="../notesSlides/notesSlide8.xml"/><Relationship Id="rId4" Type="http://schemas.openxmlformats.org/officeDocument/2006/relationships/slideLayout" Target="../slideLayouts/slideLayout4.xml"/><Relationship Id="rId9"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image" Target="../media/image6.png"/><Relationship Id="rId2" Type="http://schemas.microsoft.com/office/2007/relationships/media" Target="../media/media9.m4a"/><Relationship Id="rId1" Type="http://schemas.openxmlformats.org/officeDocument/2006/relationships/tags" Target="../tags/tag5.xml"/><Relationship Id="rId6" Type="http://schemas.openxmlformats.org/officeDocument/2006/relationships/image" Target="../media/image21.jpeg"/><Relationship Id="rId5" Type="http://schemas.openxmlformats.org/officeDocument/2006/relationships/notesSlide" Target="../notesSlides/notesSlide9.xml"/><Relationship Id="rId4"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D6BD35-2FDD-48B1-9CDB-9D6146A645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3924" y="2773879"/>
            <a:ext cx="3810000" cy="2857500"/>
          </a:xfrm>
          <a:prstGeom prst="rect">
            <a:avLst/>
          </a:prstGeom>
        </p:spPr>
      </p:pic>
      <p:sp>
        <p:nvSpPr>
          <p:cNvPr id="2" name="Title 1">
            <a:extLst>
              <a:ext uri="{FF2B5EF4-FFF2-40B4-BE49-F238E27FC236}">
                <a16:creationId xmlns:a16="http://schemas.microsoft.com/office/drawing/2014/main" id="{2904A8B1-54B9-4F53-90AF-D8019FBACCDF}"/>
              </a:ext>
            </a:extLst>
          </p:cNvPr>
          <p:cNvSpPr>
            <a:spLocks noGrp="1"/>
          </p:cNvSpPr>
          <p:nvPr>
            <p:ph type="ctrTitle"/>
          </p:nvPr>
        </p:nvSpPr>
        <p:spPr>
          <a:xfrm>
            <a:off x="4562589" y="2773879"/>
            <a:ext cx="7372709" cy="2387600"/>
          </a:xfrm>
        </p:spPr>
        <p:txBody>
          <a:bodyPr/>
          <a:lstStyle/>
          <a:p>
            <a:r>
              <a:rPr lang="en-GB" dirty="0"/>
              <a:t>Making Data Count</a:t>
            </a:r>
            <a:br>
              <a:rPr lang="en-GB" dirty="0"/>
            </a:br>
            <a:r>
              <a:rPr lang="en-GB" dirty="0"/>
              <a:t>&amp; Statistical Process Control (SPC)</a:t>
            </a:r>
          </a:p>
        </p:txBody>
      </p:sp>
      <p:sp>
        <p:nvSpPr>
          <p:cNvPr id="3" name="Subtitle 2">
            <a:extLst>
              <a:ext uri="{FF2B5EF4-FFF2-40B4-BE49-F238E27FC236}">
                <a16:creationId xmlns:a16="http://schemas.microsoft.com/office/drawing/2014/main" id="{810EAE56-2ECF-4F7C-BC29-A5FDFA962F75}"/>
              </a:ext>
            </a:extLst>
          </p:cNvPr>
          <p:cNvSpPr>
            <a:spLocks noGrp="1"/>
          </p:cNvSpPr>
          <p:nvPr>
            <p:ph type="subTitle" idx="1"/>
          </p:nvPr>
        </p:nvSpPr>
        <p:spPr>
          <a:xfrm>
            <a:off x="4562589" y="5161479"/>
            <a:ext cx="7134044" cy="1084521"/>
          </a:xfrm>
        </p:spPr>
        <p:txBody>
          <a:bodyPr anchor="b">
            <a:normAutofit/>
          </a:bodyPr>
          <a:lstStyle/>
          <a:p>
            <a:r>
              <a:rPr lang="en-GB" sz="2000" b="1" dirty="0">
                <a:solidFill>
                  <a:schemeClr val="bg1">
                    <a:lumMod val="50000"/>
                  </a:schemeClr>
                </a:solidFill>
              </a:rPr>
              <a:t>Bitesize Intro</a:t>
            </a:r>
          </a:p>
          <a:p>
            <a:r>
              <a:rPr lang="en-GB" sz="2000" b="1" dirty="0">
                <a:solidFill>
                  <a:schemeClr val="bg1">
                    <a:lumMod val="50000"/>
                  </a:schemeClr>
                </a:solidFill>
              </a:rPr>
              <a:t>Quality Improvement Week | 19-23 October 2020</a:t>
            </a:r>
          </a:p>
        </p:txBody>
      </p:sp>
      <p:pic>
        <p:nvPicPr>
          <p:cNvPr id="4" name="Audio 3">
            <a:hlinkClick r:id="" action="ppaction://media"/>
            <a:extLst>
              <a:ext uri="{FF2B5EF4-FFF2-40B4-BE49-F238E27FC236}">
                <a16:creationId xmlns:a16="http://schemas.microsoft.com/office/drawing/2014/main" id="{3478B845-66EF-4E66-8847-E4727B8F008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548300072"/>
      </p:ext>
    </p:extLst>
  </p:cSld>
  <p:clrMapOvr>
    <a:masterClrMapping/>
  </p:clrMapOvr>
  <mc:AlternateContent xmlns:mc="http://schemas.openxmlformats.org/markup-compatibility/2006" xmlns:p14="http://schemas.microsoft.com/office/powerpoint/2010/main">
    <mc:Choice Requires="p14">
      <p:transition spd="slow" p14:dur="2000" advTm="21458"/>
    </mc:Choice>
    <mc:Fallback xmlns="">
      <p:transition spd="slow" advTm="214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7214917-F5D7-4626-800C-A04ED0AE52C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9826" y="1194263"/>
            <a:ext cx="6665053" cy="4292137"/>
          </a:xfrm>
          <a:prstGeom prst="rect">
            <a:avLst/>
          </a:prstGeom>
        </p:spPr>
      </p:pic>
      <p:pic>
        <p:nvPicPr>
          <p:cNvPr id="12" name="Picture 11">
            <a:extLst>
              <a:ext uri="{FF2B5EF4-FFF2-40B4-BE49-F238E27FC236}">
                <a16:creationId xmlns:a16="http://schemas.microsoft.com/office/drawing/2014/main" id="{F9C8C66A-8B10-42B3-8636-55CAB8BA27A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634553" y="1395507"/>
            <a:ext cx="5834468" cy="3889647"/>
          </a:xfrm>
          <a:prstGeom prst="rect">
            <a:avLst/>
          </a:prstGeom>
        </p:spPr>
      </p:pic>
      <p:sp>
        <p:nvSpPr>
          <p:cNvPr id="6" name="Title 5">
            <a:extLst>
              <a:ext uri="{FF2B5EF4-FFF2-40B4-BE49-F238E27FC236}">
                <a16:creationId xmlns:a16="http://schemas.microsoft.com/office/drawing/2014/main" id="{E5A01880-0BAB-4073-9374-8C4540A46755}"/>
              </a:ext>
            </a:extLst>
          </p:cNvPr>
          <p:cNvSpPr txBox="1">
            <a:spLocks/>
          </p:cNvSpPr>
          <p:nvPr/>
        </p:nvSpPr>
        <p:spPr>
          <a:xfrm>
            <a:off x="0" y="128279"/>
            <a:ext cx="12192000" cy="621434"/>
          </a:xfrm>
          <a:prstGeom prst="rect">
            <a:avLst/>
          </a:prstGeom>
        </p:spPr>
        <p:txBody>
          <a:bodyPr anchor="ctr">
            <a:normAutofit/>
          </a:bodyPr>
          <a:lstStyle>
            <a:lvl1pPr algn="ctr" defTabSz="914400" rtl="0" eaLnBrk="1" latinLnBrk="0" hangingPunct="1">
              <a:lnSpc>
                <a:spcPct val="90000"/>
              </a:lnSpc>
              <a:spcBef>
                <a:spcPct val="0"/>
              </a:spcBef>
              <a:buNone/>
              <a:defRPr sz="1800" b="1" kern="1200">
                <a:solidFill>
                  <a:schemeClr val="accent1"/>
                </a:solidFill>
                <a:latin typeface="Arial" panose="020B0604020202020204" pitchFamily="34" charset="0"/>
                <a:ea typeface="+mj-ea"/>
                <a:cs typeface="Arial" panose="020B0604020202020204" pitchFamily="34" charset="0"/>
              </a:defRPr>
            </a:lvl1pPr>
          </a:lstStyle>
          <a:p>
            <a:r>
              <a:rPr lang="en-GB" sz="3200" dirty="0"/>
              <a:t>Playing the Detective</a:t>
            </a:r>
          </a:p>
        </p:txBody>
      </p:sp>
      <p:pic>
        <p:nvPicPr>
          <p:cNvPr id="2" name="Audio 1">
            <a:hlinkClick r:id="" action="ppaction://media"/>
            <a:extLst>
              <a:ext uri="{FF2B5EF4-FFF2-40B4-BE49-F238E27FC236}">
                <a16:creationId xmlns:a16="http://schemas.microsoft.com/office/drawing/2014/main" id="{D8CDF4EF-1918-45E8-A731-90931E1552D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68673881"/>
      </p:ext>
    </p:extLst>
  </p:cSld>
  <p:clrMapOvr>
    <a:masterClrMapping/>
  </p:clrMapOvr>
  <mc:AlternateContent xmlns:mc="http://schemas.openxmlformats.org/markup-compatibility/2006" xmlns:p14="http://schemas.microsoft.com/office/powerpoint/2010/main">
    <mc:Choice Requires="p14">
      <p:transition spd="slow" p14:dur="2000" advTm="36065"/>
    </mc:Choice>
    <mc:Fallback xmlns="">
      <p:transition spd="slow" advTm="360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1751096" y="1128369"/>
            <a:ext cx="2332522" cy="3110029"/>
          </a:xfrm>
        </p:spPr>
      </p:pic>
      <p:pic>
        <p:nvPicPr>
          <p:cNvPr id="4" name="Picture 3">
            <a:extLst>
              <a:ext uri="{FF2B5EF4-FFF2-40B4-BE49-F238E27FC236}">
                <a16:creationId xmlns:a16="http://schemas.microsoft.com/office/drawing/2014/main" id="{27B9C0EF-8E26-444D-BE63-5B93CB84000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495600" y="2454197"/>
            <a:ext cx="7420666" cy="1805591"/>
          </a:xfrm>
          <a:prstGeom prst="rect">
            <a:avLst/>
          </a:prstGeom>
        </p:spPr>
      </p:pic>
      <p:pic>
        <p:nvPicPr>
          <p:cNvPr id="5" name="Picture 4">
            <a:extLst>
              <a:ext uri="{FF2B5EF4-FFF2-40B4-BE49-F238E27FC236}">
                <a16:creationId xmlns:a16="http://schemas.microsoft.com/office/drawing/2014/main" id="{A1F6D4CC-D43A-49A8-A7AC-17D24C2C0267}"/>
              </a:ext>
            </a:extLst>
          </p:cNvPr>
          <p:cNvPicPr>
            <a:picLocks noChangeAspect="1"/>
          </p:cNvPicPr>
          <p:nvPr/>
        </p:nvPicPr>
        <p:blipFill>
          <a:blip r:embed="rId8" cstate="email">
            <a:extLst>
              <a:ext uri="{BEBA8EAE-BF5A-486C-A8C5-ECC9F3942E4B}">
                <a14:imgProps xmlns:a14="http://schemas.microsoft.com/office/drawing/2010/main">
                  <a14:imgLayer r:embed="rId9">
                    <a14:imgEffect>
                      <a14:sharpenSoften amount="10000"/>
                    </a14:imgEffect>
                  </a14:imgLayer>
                </a14:imgProps>
              </a:ext>
              <a:ext uri="{28A0092B-C50C-407E-A947-70E740481C1C}">
                <a14:useLocalDpi xmlns:a14="http://schemas.microsoft.com/office/drawing/2010/main"/>
              </a:ext>
            </a:extLst>
          </a:blip>
          <a:stretch>
            <a:fillRect/>
          </a:stretch>
        </p:blipFill>
        <p:spPr>
          <a:xfrm>
            <a:off x="1703513" y="1128368"/>
            <a:ext cx="8836357" cy="4745280"/>
          </a:xfrm>
          <a:prstGeom prst="rect">
            <a:avLst/>
          </a:prstGeom>
        </p:spPr>
      </p:pic>
      <p:pic>
        <p:nvPicPr>
          <p:cNvPr id="7" name="Picture 6">
            <a:extLst>
              <a:ext uri="{FF2B5EF4-FFF2-40B4-BE49-F238E27FC236}">
                <a16:creationId xmlns:a16="http://schemas.microsoft.com/office/drawing/2014/main" id="{A1F6D4CC-D43A-49A8-A7AC-17D24C2C0267}"/>
              </a:ext>
            </a:extLst>
          </p:cNvPr>
          <p:cNvPicPr>
            <a:picLocks noChangeAspect="1"/>
          </p:cNvPicPr>
          <p:nvPr/>
        </p:nvPicPr>
        <p:blipFill rotWithShape="1">
          <a:blip r:embed="rId8" cstate="email">
            <a:extLst>
              <a:ext uri="{BEBA8EAE-BF5A-486C-A8C5-ECC9F3942E4B}">
                <a14:imgProps xmlns:a14="http://schemas.microsoft.com/office/drawing/2010/main">
                  <a14:imgLayer r:embed="rId9">
                    <a14:imgEffect>
                      <a14:sharpenSoften amount="10000"/>
                    </a14:imgEffect>
                  </a14:imgLayer>
                </a14:imgProps>
              </a:ext>
              <a:ext uri="{28A0092B-C50C-407E-A947-70E740481C1C}">
                <a14:useLocalDpi xmlns:a14="http://schemas.microsoft.com/office/drawing/2010/main"/>
              </a:ext>
            </a:extLst>
          </a:blip>
          <a:srcRect t="50000" r="50000"/>
          <a:stretch/>
        </p:blipFill>
        <p:spPr>
          <a:xfrm>
            <a:off x="3791744" y="1484784"/>
            <a:ext cx="4418178" cy="2372640"/>
          </a:xfrm>
          <a:prstGeom prst="rect">
            <a:avLst/>
          </a:prstGeom>
          <a:ln w="57150">
            <a:solidFill>
              <a:srgbClr val="FF0000"/>
            </a:solidFill>
          </a:ln>
        </p:spPr>
      </p:pic>
      <p:pic>
        <p:nvPicPr>
          <p:cNvPr id="8" name="Picture 7">
            <a:extLst>
              <a:ext uri="{FF2B5EF4-FFF2-40B4-BE49-F238E27FC236}">
                <a16:creationId xmlns:a16="http://schemas.microsoft.com/office/drawing/2014/main" id="{27B9C0EF-8E26-444D-BE63-5B93CB840009}"/>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t="34297" b="32851"/>
          <a:stretch/>
        </p:blipFill>
        <p:spPr>
          <a:xfrm>
            <a:off x="2411357" y="4437112"/>
            <a:ext cx="7420666" cy="593160"/>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sp>
        <p:nvSpPr>
          <p:cNvPr id="10" name="Title 5">
            <a:extLst>
              <a:ext uri="{FF2B5EF4-FFF2-40B4-BE49-F238E27FC236}">
                <a16:creationId xmlns:a16="http://schemas.microsoft.com/office/drawing/2014/main" id="{5B0BE389-9E25-41F3-9A84-BE92083EB720}"/>
              </a:ext>
            </a:extLst>
          </p:cNvPr>
          <p:cNvSpPr>
            <a:spLocks noGrp="1"/>
          </p:cNvSpPr>
          <p:nvPr>
            <p:ph type="title"/>
          </p:nvPr>
        </p:nvSpPr>
        <p:spPr>
          <a:xfrm>
            <a:off x="0" y="128279"/>
            <a:ext cx="12192000" cy="621434"/>
          </a:xfrm>
        </p:spPr>
        <p:txBody>
          <a:bodyPr>
            <a:normAutofit/>
          </a:bodyPr>
          <a:lstStyle/>
          <a:p>
            <a:r>
              <a:rPr lang="en-GB" sz="3200" dirty="0"/>
              <a:t>A Different Perspective</a:t>
            </a:r>
          </a:p>
        </p:txBody>
      </p:sp>
      <p:pic>
        <p:nvPicPr>
          <p:cNvPr id="2" name="Audio 1">
            <a:hlinkClick r:id="" action="ppaction://media"/>
            <a:extLst>
              <a:ext uri="{FF2B5EF4-FFF2-40B4-BE49-F238E27FC236}">
                <a16:creationId xmlns:a16="http://schemas.microsoft.com/office/drawing/2014/main" id="{FD358E7E-13FC-4998-ADCE-D5770B6201C2}"/>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2960178508"/>
      </p:ext>
    </p:extLst>
  </p:cSld>
  <p:clrMapOvr>
    <a:masterClrMapping/>
  </p:clrMapOvr>
  <mc:AlternateContent xmlns:mc="http://schemas.openxmlformats.org/markup-compatibility/2006" xmlns:p14="http://schemas.microsoft.com/office/powerpoint/2010/main">
    <mc:Choice Requires="p14">
      <p:transition spd="slow" p14:dur="2000" advTm="50965"/>
    </mc:Choice>
    <mc:Fallback xmlns="">
      <p:transition spd="slow" advTm="509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50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xit" presetSubtype="0" fill="hold" nodeType="withEffect">
                                  <p:stCondLst>
                                    <p:cond delay="500"/>
                                  </p:stCondLst>
                                  <p:childTnLst>
                                    <p:set>
                                      <p:cBhvr>
                                        <p:cTn id="24" dur="1" fill="hold">
                                          <p:stCondLst>
                                            <p:cond delay="0"/>
                                          </p:stCondLst>
                                        </p:cTn>
                                        <p:tgtEl>
                                          <p:spTgt spid="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own Arrow 2"/>
          <p:cNvSpPr/>
          <p:nvPr/>
        </p:nvSpPr>
        <p:spPr>
          <a:xfrm>
            <a:off x="5810992" y="4684816"/>
            <a:ext cx="570016" cy="80158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FF"/>
              </a:solidFill>
            </a:endParaRPr>
          </a:p>
        </p:txBody>
      </p:sp>
      <p:sp>
        <p:nvSpPr>
          <p:cNvPr id="7" name="Title 6"/>
          <p:cNvSpPr txBox="1">
            <a:spLocks/>
          </p:cNvSpPr>
          <p:nvPr/>
        </p:nvSpPr>
        <p:spPr>
          <a:xfrm>
            <a:off x="4397829" y="5339464"/>
            <a:ext cx="3515096" cy="1143000"/>
          </a:xfrm>
          <a:prstGeom prst="rect">
            <a:avLst/>
          </a:prstGeom>
        </p:spPr>
        <p:txBody>
          <a:bodyPr vert="horz" lIns="90818" tIns="45409" rIns="90818" bIns="45409" rtlCol="0" anchor="ctr">
            <a:normAutofit/>
          </a:bodyPr>
          <a:lstStyle>
            <a:lvl1pPr algn="l" defTabSz="914400" rtl="0" eaLnBrk="1" latinLnBrk="0" hangingPunct="1">
              <a:spcBef>
                <a:spcPct val="0"/>
              </a:spcBef>
              <a:buNone/>
              <a:defRPr sz="2800" b="1" kern="1200">
                <a:solidFill>
                  <a:srgbClr val="0072C6"/>
                </a:solidFill>
                <a:latin typeface="Arial (Headings)"/>
                <a:ea typeface="+mj-ea"/>
                <a:cs typeface="Arial (Headings)"/>
              </a:defRPr>
            </a:lvl1pPr>
          </a:lstStyle>
          <a:p>
            <a:r>
              <a:rPr lang="en-GB" sz="2500" dirty="0"/>
              <a:t>Redesign the system</a:t>
            </a:r>
          </a:p>
        </p:txBody>
      </p:sp>
      <p:pic>
        <p:nvPicPr>
          <p:cNvPr id="9" name="Picture 8">
            <a:extLst>
              <a:ext uri="{FF2B5EF4-FFF2-40B4-BE49-F238E27FC236}">
                <a16:creationId xmlns:a16="http://schemas.microsoft.com/office/drawing/2014/main" id="{258C1E6A-FC90-4F91-BC56-4374FCF5B030}"/>
              </a:ext>
            </a:extLst>
          </p:cNvPr>
          <p:cNvPicPr/>
          <p:nvPr/>
        </p:nvPicPr>
        <p:blipFill>
          <a:blip r:embed="rId6" cstate="email">
            <a:extLst>
              <a:ext uri="{28A0092B-C50C-407E-A947-70E740481C1C}">
                <a14:useLocalDpi xmlns:a14="http://schemas.microsoft.com/office/drawing/2010/main"/>
              </a:ext>
            </a:extLst>
          </a:blip>
          <a:stretch>
            <a:fillRect/>
          </a:stretch>
        </p:blipFill>
        <p:spPr>
          <a:xfrm>
            <a:off x="3634319" y="1628262"/>
            <a:ext cx="5210574" cy="3056555"/>
          </a:xfrm>
          <a:prstGeom prst="rect">
            <a:avLst/>
          </a:prstGeom>
        </p:spPr>
      </p:pic>
      <p:sp>
        <p:nvSpPr>
          <p:cNvPr id="11" name="Title 5">
            <a:extLst>
              <a:ext uri="{FF2B5EF4-FFF2-40B4-BE49-F238E27FC236}">
                <a16:creationId xmlns:a16="http://schemas.microsoft.com/office/drawing/2014/main" id="{D8E841B0-9F69-4274-942B-BAD0A94F5A5B}"/>
              </a:ext>
            </a:extLst>
          </p:cNvPr>
          <p:cNvSpPr txBox="1">
            <a:spLocks/>
          </p:cNvSpPr>
          <p:nvPr/>
        </p:nvSpPr>
        <p:spPr>
          <a:xfrm>
            <a:off x="0" y="128279"/>
            <a:ext cx="12192000" cy="621434"/>
          </a:xfrm>
          <a:prstGeom prst="rect">
            <a:avLst/>
          </a:prstGeom>
        </p:spPr>
        <p:txBody>
          <a:bodyPr anchor="ctr">
            <a:normAutofit/>
          </a:bodyPr>
          <a:lstStyle>
            <a:lvl1pPr algn="ctr" defTabSz="914400" rtl="0" eaLnBrk="1" latinLnBrk="0" hangingPunct="1">
              <a:lnSpc>
                <a:spcPct val="90000"/>
              </a:lnSpc>
              <a:spcBef>
                <a:spcPct val="0"/>
              </a:spcBef>
              <a:buNone/>
              <a:defRPr sz="1800" b="1" kern="1200">
                <a:solidFill>
                  <a:schemeClr val="accent1"/>
                </a:solidFill>
                <a:latin typeface="Arial" panose="020B0604020202020204" pitchFamily="34" charset="0"/>
                <a:ea typeface="+mj-ea"/>
                <a:cs typeface="Arial" panose="020B0604020202020204" pitchFamily="34" charset="0"/>
              </a:defRPr>
            </a:lvl1pPr>
          </a:lstStyle>
          <a:p>
            <a:r>
              <a:rPr lang="en-GB" sz="3200" dirty="0"/>
              <a:t>In control, but…</a:t>
            </a:r>
          </a:p>
        </p:txBody>
      </p:sp>
      <p:pic>
        <p:nvPicPr>
          <p:cNvPr id="2" name="Audio 1">
            <a:hlinkClick r:id="" action="ppaction://media"/>
            <a:extLst>
              <a:ext uri="{FF2B5EF4-FFF2-40B4-BE49-F238E27FC236}">
                <a16:creationId xmlns:a16="http://schemas.microsoft.com/office/drawing/2014/main" id="{732ADC3E-967D-4CA1-A17C-11C78EF06EB9}"/>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3022095682"/>
      </p:ext>
    </p:extLst>
  </p:cSld>
  <p:clrMapOvr>
    <a:masterClrMapping/>
  </p:clrMapOvr>
  <mc:AlternateContent xmlns:mc="http://schemas.openxmlformats.org/markup-compatibility/2006" xmlns:p14="http://schemas.microsoft.com/office/powerpoint/2010/main">
    <mc:Choice Requires="p14">
      <p:transition spd="slow" p14:dur="2000" advTm="53305"/>
    </mc:Choice>
    <mc:Fallback xmlns="">
      <p:transition spd="slow" advTm="533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2"/>
                </p:tgtEl>
              </p:cMediaNode>
            </p:audio>
          </p:childTnLst>
        </p:cTn>
      </p:par>
    </p:tnLst>
    <p:bldLst>
      <p:bldP spid="3" grpId="0" animBg="1"/>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0121"/>
            <a:ext cx="12192000" cy="697792"/>
          </a:xfrm>
        </p:spPr>
        <p:txBody>
          <a:bodyPr>
            <a:normAutofit/>
          </a:bodyPr>
          <a:lstStyle/>
          <a:p>
            <a:r>
              <a:rPr lang="en-GB" sz="3200" dirty="0">
                <a:solidFill>
                  <a:srgbClr val="0070C0"/>
                </a:solidFill>
              </a:rPr>
              <a:t>Why should we use SPC charts?</a:t>
            </a:r>
            <a:endParaRPr lang="en-GB" sz="3200" dirty="0"/>
          </a:p>
        </p:txBody>
      </p:sp>
      <p:sp>
        <p:nvSpPr>
          <p:cNvPr id="3" name="Content Placeholder 2"/>
          <p:cNvSpPr>
            <a:spLocks noGrp="1"/>
          </p:cNvSpPr>
          <p:nvPr>
            <p:ph idx="4294967295"/>
          </p:nvPr>
        </p:nvSpPr>
        <p:spPr>
          <a:xfrm>
            <a:off x="3607724" y="1280160"/>
            <a:ext cx="7538114" cy="5077778"/>
          </a:xfrm>
        </p:spPr>
        <p:txBody>
          <a:bodyPr>
            <a:normAutofit lnSpcReduction="10000"/>
          </a:bodyPr>
          <a:lstStyle/>
          <a:p>
            <a:r>
              <a:rPr lang="en-GB" sz="3600" dirty="0"/>
              <a:t>SPC alerts us to a situation that may be deteriorating </a:t>
            </a:r>
          </a:p>
          <a:p>
            <a:r>
              <a:rPr lang="en-GB" sz="3600" dirty="0"/>
              <a:t>SPC shows us if a situation is improving </a:t>
            </a:r>
          </a:p>
          <a:p>
            <a:r>
              <a:rPr lang="en-GB" sz="3600" dirty="0"/>
              <a:t>SPC shows us how capable a system is of delivering a standard or target </a:t>
            </a:r>
          </a:p>
          <a:p>
            <a:r>
              <a:rPr lang="en-GB" sz="3600" dirty="0"/>
              <a:t>SPC shows us if a process that we depend on is reliable and in control. </a:t>
            </a:r>
          </a:p>
          <a:p>
            <a:pPr marL="0" indent="0">
              <a:buNone/>
            </a:pPr>
            <a:endParaRPr lang="en-GB" sz="3600" dirty="0"/>
          </a:p>
        </p:txBody>
      </p:sp>
      <p:pic>
        <p:nvPicPr>
          <p:cNvPr id="11" name="Picture 10">
            <a:extLst>
              <a:ext uri="{FF2B5EF4-FFF2-40B4-BE49-F238E27FC236}">
                <a16:creationId xmlns:a16="http://schemas.microsoft.com/office/drawing/2014/main" id="{11FFEF9B-4053-4F52-9C70-CDA3520F5F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0887" y="1437799"/>
            <a:ext cx="2857500" cy="4762500"/>
          </a:xfrm>
          <a:prstGeom prst="rect">
            <a:avLst/>
          </a:prstGeom>
        </p:spPr>
      </p:pic>
      <p:pic>
        <p:nvPicPr>
          <p:cNvPr id="4" name="Audio 3">
            <a:hlinkClick r:id="" action="ppaction://media"/>
            <a:extLst>
              <a:ext uri="{FF2B5EF4-FFF2-40B4-BE49-F238E27FC236}">
                <a16:creationId xmlns:a16="http://schemas.microsoft.com/office/drawing/2014/main" id="{38F16D88-E54E-401E-BF5F-796F23011B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761191132"/>
      </p:ext>
    </p:extLst>
  </p:cSld>
  <p:clrMapOvr>
    <a:masterClrMapping/>
  </p:clrMapOvr>
  <mc:AlternateContent xmlns:mc="http://schemas.openxmlformats.org/markup-compatibility/2006" xmlns:p14="http://schemas.microsoft.com/office/powerpoint/2010/main">
    <mc:Choice Requires="p14">
      <p:transition spd="slow" p14:dur="2000" advTm="22112"/>
    </mc:Choice>
    <mc:Fallback xmlns="">
      <p:transition spd="slow" advTm="22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92671DF-4CCC-4607-8284-25F460076120}"/>
              </a:ext>
            </a:extLst>
          </p:cNvPr>
          <p:cNvPicPr>
            <a:picLocks noChangeAspect="1"/>
          </p:cNvPicPr>
          <p:nvPr/>
        </p:nvPicPr>
        <p:blipFill>
          <a:blip r:embed="rId6"/>
          <a:stretch>
            <a:fillRect/>
          </a:stretch>
        </p:blipFill>
        <p:spPr>
          <a:xfrm>
            <a:off x="2889821" y="722712"/>
            <a:ext cx="9302179" cy="6135288"/>
          </a:xfrm>
          <a:prstGeom prst="rect">
            <a:avLst/>
          </a:prstGeom>
        </p:spPr>
      </p:pic>
      <p:pic>
        <p:nvPicPr>
          <p:cNvPr id="2" name="Picture 1">
            <a:extLst>
              <a:ext uri="{FF2B5EF4-FFF2-40B4-BE49-F238E27FC236}">
                <a16:creationId xmlns:a16="http://schemas.microsoft.com/office/drawing/2014/main" id="{479F54F4-1B49-4B0A-8EC7-28BE7D3953EE}"/>
              </a:ext>
            </a:extLst>
          </p:cNvPr>
          <p:cNvPicPr>
            <a:picLocks noChangeAspect="1"/>
          </p:cNvPicPr>
          <p:nvPr/>
        </p:nvPicPr>
        <p:blipFill>
          <a:blip r:embed="rId7"/>
          <a:stretch>
            <a:fillRect/>
          </a:stretch>
        </p:blipFill>
        <p:spPr>
          <a:xfrm>
            <a:off x="56498" y="190285"/>
            <a:ext cx="8640313" cy="6289151"/>
          </a:xfrm>
          <a:prstGeom prst="rect">
            <a:avLst/>
          </a:prstGeom>
        </p:spPr>
      </p:pic>
      <p:pic>
        <p:nvPicPr>
          <p:cNvPr id="3" name="Audio 2">
            <a:hlinkClick r:id="" action="ppaction://media"/>
            <a:extLst>
              <a:ext uri="{FF2B5EF4-FFF2-40B4-BE49-F238E27FC236}">
                <a16:creationId xmlns:a16="http://schemas.microsoft.com/office/drawing/2014/main" id="{4891A5E1-4239-4389-B819-35A6F48F41CD}"/>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88738" y="6154738"/>
            <a:ext cx="487362" cy="487362"/>
          </a:xfrm>
          <a:prstGeom prst="rect">
            <a:avLst/>
          </a:prstGeom>
        </p:spPr>
      </p:pic>
      <p:graphicFrame>
        <p:nvGraphicFramePr>
          <p:cNvPr id="4" name="Chart 3">
            <a:extLst>
              <a:ext uri="{FF2B5EF4-FFF2-40B4-BE49-F238E27FC236}">
                <a16:creationId xmlns:a16="http://schemas.microsoft.com/office/drawing/2014/main" id="{B9236FB3-B1C2-4BAF-B6F4-1C1E57CAF7E9}"/>
              </a:ext>
            </a:extLst>
          </p:cNvPr>
          <p:cNvGraphicFramePr>
            <a:graphicFrameLocks/>
          </p:cNvGraphicFramePr>
          <p:nvPr>
            <p:extLst>
              <p:ext uri="{D42A27DB-BD31-4B8C-83A1-F6EECF244321}">
                <p14:modId xmlns:p14="http://schemas.microsoft.com/office/powerpoint/2010/main" val="4230908996"/>
              </p:ext>
            </p:extLst>
          </p:nvPr>
        </p:nvGraphicFramePr>
        <p:xfrm>
          <a:off x="232961" y="201653"/>
          <a:ext cx="7200000" cy="414000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7" name="Chart 6">
            <a:extLst>
              <a:ext uri="{FF2B5EF4-FFF2-40B4-BE49-F238E27FC236}">
                <a16:creationId xmlns:a16="http://schemas.microsoft.com/office/drawing/2014/main" id="{00000000-0008-0000-0100-00000D000000}"/>
              </a:ext>
            </a:extLst>
          </p:cNvPr>
          <p:cNvGraphicFramePr>
            <a:graphicFrameLocks/>
          </p:cNvGraphicFramePr>
          <p:nvPr>
            <p:extLst>
              <p:ext uri="{D42A27DB-BD31-4B8C-83A1-F6EECF244321}">
                <p14:modId xmlns:p14="http://schemas.microsoft.com/office/powerpoint/2010/main" val="3228343365"/>
              </p:ext>
            </p:extLst>
          </p:nvPr>
        </p:nvGraphicFramePr>
        <p:xfrm>
          <a:off x="2538579" y="1338328"/>
          <a:ext cx="7200000" cy="4140000"/>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8" name="Chart 7">
            <a:extLst>
              <a:ext uri="{FF2B5EF4-FFF2-40B4-BE49-F238E27FC236}">
                <a16:creationId xmlns:a16="http://schemas.microsoft.com/office/drawing/2014/main" id="{00000000-0008-0000-0100-00000D000000}"/>
              </a:ext>
            </a:extLst>
          </p:cNvPr>
          <p:cNvGraphicFramePr>
            <a:graphicFrameLocks/>
          </p:cNvGraphicFramePr>
          <p:nvPr>
            <p:extLst>
              <p:ext uri="{D42A27DB-BD31-4B8C-83A1-F6EECF244321}">
                <p14:modId xmlns:p14="http://schemas.microsoft.com/office/powerpoint/2010/main" val="4245222435"/>
              </p:ext>
            </p:extLst>
          </p:nvPr>
        </p:nvGraphicFramePr>
        <p:xfrm>
          <a:off x="4926130" y="2528718"/>
          <a:ext cx="7200000" cy="4140000"/>
        </p:xfrm>
        <a:graphic>
          <a:graphicData uri="http://schemas.openxmlformats.org/drawingml/2006/chart">
            <c:chart xmlns:c="http://schemas.openxmlformats.org/drawingml/2006/chart" xmlns:r="http://schemas.openxmlformats.org/officeDocument/2006/relationships" r:id="rId11"/>
          </a:graphicData>
        </a:graphic>
      </p:graphicFrame>
    </p:spTree>
    <p:custDataLst>
      <p:tags r:id="rId1"/>
    </p:custDataLst>
    <p:extLst>
      <p:ext uri="{BB962C8B-B14F-4D97-AF65-F5344CB8AC3E}">
        <p14:creationId xmlns:p14="http://schemas.microsoft.com/office/powerpoint/2010/main" val="2806142422"/>
      </p:ext>
    </p:extLst>
  </p:cSld>
  <p:clrMapOvr>
    <a:masterClrMapping/>
  </p:clrMapOvr>
  <mc:AlternateContent xmlns:mc="http://schemas.openxmlformats.org/markup-compatibility/2006" xmlns:p14="http://schemas.microsoft.com/office/powerpoint/2010/main">
    <mc:Choice Requires="p14">
      <p:transition spd="slow" p14:dur="2000" advTm="75029"/>
    </mc:Choice>
    <mc:Fallback xmlns="">
      <p:transition spd="slow" advTm="75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1"/>
                            </p:stCondLst>
                            <p:childTnLst>
                              <p:par>
                                <p:cTn id="8" presetID="10" presetClass="entr" presetSubtype="0" fill="hold" nodeType="afterEffect">
                                  <p:stCondLst>
                                    <p:cond delay="80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childTnLst>
                                </p:cTn>
                              </p:par>
                            </p:childTnLst>
                          </p:cTn>
                        </p:par>
                        <p:par>
                          <p:cTn id="11" fill="hold">
                            <p:stCondLst>
                              <p:cond delay="9001"/>
                            </p:stCondLst>
                            <p:childTnLst>
                              <p:par>
                                <p:cTn id="12" presetID="10" presetClass="entr" presetSubtype="0" fill="hold" nodeType="afterEffect">
                                  <p:stCondLst>
                                    <p:cond delay="500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childTnLst>
                                </p:cTn>
                              </p:par>
                            </p:childTnLst>
                          </p:cTn>
                        </p:par>
                        <p:par>
                          <p:cTn id="15" fill="hold">
                            <p:stCondLst>
                              <p:cond delay="15001"/>
                            </p:stCondLst>
                            <p:childTnLst>
                              <p:par>
                                <p:cTn id="16" presetID="10" presetClass="entr" presetSubtype="0" fill="hold" grpId="0" nodeType="afterEffect">
                                  <p:stCondLst>
                                    <p:cond delay="700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2000"/>
                                        <p:tgtEl>
                                          <p:spTgt spid="4"/>
                                        </p:tgtEl>
                                      </p:cBhvr>
                                    </p:animEffect>
                                  </p:childTnLst>
                                </p:cTn>
                              </p:par>
                            </p:childTnLst>
                          </p:cTn>
                        </p:par>
                        <p:par>
                          <p:cTn id="19" fill="hold">
                            <p:stCondLst>
                              <p:cond delay="24001"/>
                            </p:stCondLst>
                            <p:childTnLst>
                              <p:par>
                                <p:cTn id="20" presetID="10" presetClass="exit" presetSubtype="0" fill="hold" nodeType="afterEffect">
                                  <p:stCondLst>
                                    <p:cond delay="0"/>
                                  </p:stCondLst>
                                  <p:childTnLst>
                                    <p:animEffect transition="out" filter="fade">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2"/>
                                        </p:tgtEl>
                                      </p:cBhvr>
                                    </p:animEffect>
                                    <p:set>
                                      <p:cBhvr>
                                        <p:cTn id="25" dur="1" fill="hold">
                                          <p:stCondLst>
                                            <p:cond delay="499"/>
                                          </p:stCondLst>
                                        </p:cTn>
                                        <p:tgtEl>
                                          <p:spTgt spid="2"/>
                                        </p:tgtEl>
                                        <p:attrNameLst>
                                          <p:attrName>style.visibility</p:attrName>
                                        </p:attrNameLst>
                                      </p:cBhvr>
                                      <p:to>
                                        <p:strVal val="hidden"/>
                                      </p:to>
                                    </p:set>
                                  </p:childTnLst>
                                </p:cTn>
                              </p:par>
                            </p:childTnLst>
                          </p:cTn>
                        </p:par>
                        <p:par>
                          <p:cTn id="26" fill="hold">
                            <p:stCondLst>
                              <p:cond delay="24501"/>
                            </p:stCondLst>
                            <p:childTnLst>
                              <p:par>
                                <p:cTn id="27" presetID="10" presetClass="entr" presetSubtype="0" fill="hold" grpId="0" nodeType="afterEffect">
                                  <p:stCondLst>
                                    <p:cond delay="200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2000"/>
                                        <p:tgtEl>
                                          <p:spTgt spid="7"/>
                                        </p:tgtEl>
                                      </p:cBhvr>
                                    </p:animEffect>
                                  </p:childTnLst>
                                </p:cTn>
                              </p:par>
                            </p:childTnLst>
                          </p:cTn>
                        </p:par>
                        <p:par>
                          <p:cTn id="30" fill="hold">
                            <p:stCondLst>
                              <p:cond delay="28501"/>
                            </p:stCondLst>
                            <p:childTnLst>
                              <p:par>
                                <p:cTn id="31" presetID="10" presetClass="entr" presetSubtype="0" fill="hold" grpId="0" nodeType="afterEffect">
                                  <p:stCondLst>
                                    <p:cond delay="200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4" fill="hold" display="0">
                  <p:stCondLst>
                    <p:cond delay="indefinite"/>
                  </p:stCondLst>
                  <p:endCondLst>
                    <p:cond evt="onStopAudio" delay="0">
                      <p:tgtEl>
                        <p:sldTgt/>
                      </p:tgtEl>
                    </p:cond>
                  </p:endCondLst>
                </p:cTn>
                <p:tgtEl>
                  <p:spTgt spid="3"/>
                </p:tgtEl>
              </p:cMediaNode>
            </p:audio>
          </p:childTnLst>
        </p:cTn>
      </p:par>
    </p:tnLst>
    <p:bldLst>
      <p:bldGraphic spid="4" grpId="0">
        <p:bldAsOne/>
      </p:bldGraphic>
      <p:bldGraphic spid="7" grpId="0">
        <p:bldAsOne/>
      </p:bldGraphic>
      <p:bldGraphic spid="8"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a:extLst>
              <a:ext uri="{FF2B5EF4-FFF2-40B4-BE49-F238E27FC236}">
                <a16:creationId xmlns:a16="http://schemas.microsoft.com/office/drawing/2014/main" id="{B88EF969-D38B-4519-B396-1167FE661220}"/>
              </a:ext>
            </a:extLst>
          </p:cNvPr>
          <p:cNvSpPr>
            <a:spLocks noGrp="1"/>
          </p:cNvSpPr>
          <p:nvPr>
            <p:ph type="title"/>
          </p:nvPr>
        </p:nvSpPr>
        <p:spPr>
          <a:xfrm>
            <a:off x="0" y="90464"/>
            <a:ext cx="12192000" cy="621434"/>
          </a:xfrm>
        </p:spPr>
        <p:txBody>
          <a:bodyPr>
            <a:normAutofit/>
          </a:bodyPr>
          <a:lstStyle/>
          <a:p>
            <a:r>
              <a:rPr lang="en-GB" sz="2400" dirty="0"/>
              <a:t>SPC Icons</a:t>
            </a:r>
          </a:p>
        </p:txBody>
      </p:sp>
      <p:pic>
        <p:nvPicPr>
          <p:cNvPr id="10" name="Picture 9">
            <a:extLst>
              <a:ext uri="{FF2B5EF4-FFF2-40B4-BE49-F238E27FC236}">
                <a16:creationId xmlns:a16="http://schemas.microsoft.com/office/drawing/2014/main" id="{6DFDC767-901A-4746-9269-1187F7D74F7F}"/>
              </a:ext>
            </a:extLst>
          </p:cNvPr>
          <p:cNvPicPr>
            <a:picLocks noChangeAspect="1"/>
          </p:cNvPicPr>
          <p:nvPr/>
        </p:nvPicPr>
        <p:blipFill>
          <a:blip r:embed="rId4"/>
          <a:stretch>
            <a:fillRect/>
          </a:stretch>
        </p:blipFill>
        <p:spPr>
          <a:xfrm>
            <a:off x="2606" y="1233377"/>
            <a:ext cx="12189394" cy="4604882"/>
          </a:xfrm>
          <a:prstGeom prst="rect">
            <a:avLst/>
          </a:prstGeom>
        </p:spPr>
      </p:pic>
      <p:pic>
        <p:nvPicPr>
          <p:cNvPr id="2" name="Audio 1">
            <a:hlinkClick r:id="" action="ppaction://media"/>
            <a:extLst>
              <a:ext uri="{FF2B5EF4-FFF2-40B4-BE49-F238E27FC236}">
                <a16:creationId xmlns:a16="http://schemas.microsoft.com/office/drawing/2014/main" id="{19BD3BEA-38F7-4DEC-84F6-3466FF2399D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761182588"/>
      </p:ext>
    </p:extLst>
  </p:cSld>
  <p:clrMapOvr>
    <a:masterClrMapping/>
  </p:clrMapOvr>
  <mc:AlternateContent xmlns:mc="http://schemas.openxmlformats.org/markup-compatibility/2006" xmlns:p14="http://schemas.microsoft.com/office/powerpoint/2010/main">
    <mc:Choice Requires="p14">
      <p:transition spd="slow" p14:dur="2000" advTm="139442"/>
    </mc:Choice>
    <mc:Fallback xmlns="">
      <p:transition spd="slow" advTm="1394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0ABC574-C795-4228-8EA1-83DFB73B453B}"/>
              </a:ext>
            </a:extLst>
          </p:cNvPr>
          <p:cNvSpPr>
            <a:spLocks noGrp="1"/>
          </p:cNvSpPr>
          <p:nvPr>
            <p:ph idx="1"/>
          </p:nvPr>
        </p:nvSpPr>
        <p:spPr>
          <a:xfrm>
            <a:off x="517585" y="603849"/>
            <a:ext cx="11146331" cy="6254151"/>
          </a:xfrm>
        </p:spPr>
        <p:txBody>
          <a:bodyPr>
            <a:noAutofit/>
          </a:bodyPr>
          <a:lstStyle/>
          <a:p>
            <a:pPr marL="0" indent="0">
              <a:buNone/>
            </a:pPr>
            <a:endParaRPr lang="en-GB" sz="1800" dirty="0"/>
          </a:p>
          <a:p>
            <a:endParaRPr lang="en-GB" sz="1800" dirty="0"/>
          </a:p>
        </p:txBody>
      </p:sp>
      <p:sp>
        <p:nvSpPr>
          <p:cNvPr id="6" name="Title 5">
            <a:extLst>
              <a:ext uri="{FF2B5EF4-FFF2-40B4-BE49-F238E27FC236}">
                <a16:creationId xmlns:a16="http://schemas.microsoft.com/office/drawing/2014/main" id="{3A54AFC1-21FD-48FD-B24E-FB71B4210807}"/>
              </a:ext>
            </a:extLst>
          </p:cNvPr>
          <p:cNvSpPr>
            <a:spLocks noGrp="1"/>
          </p:cNvSpPr>
          <p:nvPr>
            <p:ph type="title"/>
          </p:nvPr>
        </p:nvSpPr>
        <p:spPr>
          <a:xfrm>
            <a:off x="0" y="132994"/>
            <a:ext cx="12192000" cy="621434"/>
          </a:xfrm>
        </p:spPr>
        <p:txBody>
          <a:bodyPr>
            <a:normAutofit/>
          </a:bodyPr>
          <a:lstStyle/>
          <a:p>
            <a:r>
              <a:rPr lang="en-GB" sz="2400" dirty="0"/>
              <a:t>Making Data Count Resources &amp; Links</a:t>
            </a:r>
          </a:p>
        </p:txBody>
      </p:sp>
      <p:pic>
        <p:nvPicPr>
          <p:cNvPr id="4" name="Picture 2" descr="West London NHS Trust’s Clinical Psychologist Dr Sally Morgan describes the importance of using statistical process control as a clinician. She talks about her experience of using SPC to reduce waiting times for children and young people.&#10;" title="Youtube Clip">
            <a:hlinkClick r:id="rId5"/>
            <a:extLst>
              <a:ext uri="{FF2B5EF4-FFF2-40B4-BE49-F238E27FC236}">
                <a16:creationId xmlns:a16="http://schemas.microsoft.com/office/drawing/2014/main" id="{842A0E7F-BD83-41B3-BA74-71078B9834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2034" y="4522483"/>
            <a:ext cx="3483462" cy="1844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Dr Bob Klaber, Consultant Paediatrician, Imperial NHS Trust, describes why it is important that time series data is regularly fed back to clinical teams. He explains the vital role that SPC has in evidencing whether changes made by clinicians are having a positive impact.&#10;" title="Youtube clip">
            <a:hlinkClick r:id="rId7"/>
            <a:extLst>
              <a:ext uri="{FF2B5EF4-FFF2-40B4-BE49-F238E27FC236}">
                <a16:creationId xmlns:a16="http://schemas.microsoft.com/office/drawing/2014/main" id="{991D6010-3EA4-46B6-9DFC-196D9CDF759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40309" y="4522483"/>
            <a:ext cx="3272732" cy="1844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8F15B64F-C1A0-4D2A-931F-4D6FAE03E6D5}"/>
              </a:ext>
            </a:extLst>
          </p:cNvPr>
          <p:cNvSpPr/>
          <p:nvPr/>
        </p:nvSpPr>
        <p:spPr>
          <a:xfrm>
            <a:off x="545676" y="881583"/>
            <a:ext cx="11118240" cy="954107"/>
          </a:xfrm>
          <a:prstGeom prst="rect">
            <a:avLst/>
          </a:prstGeom>
        </p:spPr>
        <p:txBody>
          <a:bodyPr wrap="square">
            <a:spAutoFit/>
          </a:bodyPr>
          <a:lstStyle/>
          <a:p>
            <a:pPr algn="ctr"/>
            <a:r>
              <a:rPr lang="en-GB" sz="2800" b="1" dirty="0">
                <a:latin typeface="Arial" panose="020B0604020202020204" pitchFamily="34" charset="0"/>
                <a:cs typeface="Arial" panose="020B0604020202020204" pitchFamily="34" charset="0"/>
                <a:hlinkClick r:id="rId9"/>
              </a:rPr>
              <a:t>https://improvement.nhs.uk/resources/making-data-count/</a:t>
            </a:r>
            <a:endParaRPr lang="en-GB" sz="2800" b="1" dirty="0">
              <a:latin typeface="Arial" panose="020B0604020202020204" pitchFamily="34" charset="0"/>
              <a:cs typeface="Arial" panose="020B0604020202020204" pitchFamily="34" charset="0"/>
            </a:endParaRPr>
          </a:p>
          <a:p>
            <a:pPr algn="ctr"/>
            <a:endParaRPr lang="en-GB" sz="2800" b="1" dirty="0">
              <a:latin typeface="Arial" panose="020B0604020202020204" pitchFamily="34" charset="0"/>
              <a:cs typeface="Arial" panose="020B0604020202020204" pitchFamily="34" charset="0"/>
            </a:endParaRPr>
          </a:p>
        </p:txBody>
      </p:sp>
      <p:pic>
        <p:nvPicPr>
          <p:cNvPr id="7" name="Picture 3">
            <a:hlinkClick r:id="rId10"/>
            <a:extLst>
              <a:ext uri="{FF2B5EF4-FFF2-40B4-BE49-F238E27FC236}">
                <a16:creationId xmlns:a16="http://schemas.microsoft.com/office/drawing/2014/main" id="{5011DAB2-5766-4849-BCD1-E8C4C8B584D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76043" y="1689476"/>
            <a:ext cx="3405616" cy="2412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a:hlinkClick r:id="rId12"/>
            <a:extLst>
              <a:ext uri="{FF2B5EF4-FFF2-40B4-BE49-F238E27FC236}">
                <a16:creationId xmlns:a16="http://schemas.microsoft.com/office/drawing/2014/main" id="{A416CBE8-90FF-4E80-9196-6B1CF975A06F}"/>
              </a:ext>
            </a:extLst>
          </p:cNvPr>
          <p:cNvPicPr>
            <a:picLocks noChangeAspect="1"/>
          </p:cNvPicPr>
          <p:nvPr/>
        </p:nvPicPr>
        <p:blipFill>
          <a:blip r:embed="rId13"/>
          <a:stretch>
            <a:fillRect/>
          </a:stretch>
        </p:blipFill>
        <p:spPr>
          <a:xfrm>
            <a:off x="4499391" y="1689476"/>
            <a:ext cx="3406505" cy="2412000"/>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56153B37-252D-49B1-89A8-C3CEF6845CF7}"/>
              </a:ext>
            </a:extLst>
          </p:cNvPr>
          <p:cNvPicPr>
            <a:picLocks noChangeAspect="1"/>
          </p:cNvPicPr>
          <p:nvPr/>
        </p:nvPicPr>
        <p:blipFill>
          <a:blip r:embed="rId14"/>
          <a:stretch>
            <a:fillRect/>
          </a:stretch>
        </p:blipFill>
        <p:spPr>
          <a:xfrm>
            <a:off x="469763" y="0"/>
            <a:ext cx="1714649" cy="891617"/>
          </a:xfrm>
          <a:prstGeom prst="rect">
            <a:avLst/>
          </a:prstGeom>
        </p:spPr>
      </p:pic>
      <p:sp>
        <p:nvSpPr>
          <p:cNvPr id="14" name="Rectangle 13">
            <a:extLst>
              <a:ext uri="{FF2B5EF4-FFF2-40B4-BE49-F238E27FC236}">
                <a16:creationId xmlns:a16="http://schemas.microsoft.com/office/drawing/2014/main" id="{D9B87B10-6530-4339-85D2-92BFE3E89003}"/>
              </a:ext>
            </a:extLst>
          </p:cNvPr>
          <p:cNvSpPr/>
          <p:nvPr/>
        </p:nvSpPr>
        <p:spPr>
          <a:xfrm>
            <a:off x="8040309" y="1689476"/>
            <a:ext cx="3272732" cy="2412000"/>
          </a:xfrm>
          <a:prstGeom prst="rect">
            <a:avLst/>
          </a:prstGeom>
          <a:solidFill>
            <a:schemeClr val="bg1"/>
          </a:solidFill>
          <a:ln>
            <a:solidFill>
              <a:schemeClr val="accent1"/>
            </a:solid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5" name="Picture 14">
            <a:extLst>
              <a:ext uri="{FF2B5EF4-FFF2-40B4-BE49-F238E27FC236}">
                <a16:creationId xmlns:a16="http://schemas.microsoft.com/office/drawing/2014/main" id="{107F857E-5EA0-40C9-91A6-E9C81A3FDBDF}"/>
              </a:ext>
            </a:extLst>
          </p:cNvPr>
          <p:cNvPicPr>
            <a:picLocks noChangeAspect="1"/>
          </p:cNvPicPr>
          <p:nvPr/>
        </p:nvPicPr>
        <p:blipFill>
          <a:blip r:embed="rId15"/>
          <a:stretch>
            <a:fillRect/>
          </a:stretch>
        </p:blipFill>
        <p:spPr>
          <a:xfrm>
            <a:off x="9151307" y="1819487"/>
            <a:ext cx="1089681" cy="1001804"/>
          </a:xfrm>
          <a:prstGeom prst="rect">
            <a:avLst/>
          </a:prstGeom>
        </p:spPr>
      </p:pic>
      <p:sp>
        <p:nvSpPr>
          <p:cNvPr id="16" name="Rectangle 15">
            <a:extLst>
              <a:ext uri="{FF2B5EF4-FFF2-40B4-BE49-F238E27FC236}">
                <a16:creationId xmlns:a16="http://schemas.microsoft.com/office/drawing/2014/main" id="{7D811163-3EEC-4BC8-BAEA-942073AB6944}"/>
              </a:ext>
            </a:extLst>
          </p:cNvPr>
          <p:cNvSpPr/>
          <p:nvPr/>
        </p:nvSpPr>
        <p:spPr>
          <a:xfrm>
            <a:off x="8223628" y="2821291"/>
            <a:ext cx="2945037" cy="461665"/>
          </a:xfrm>
          <a:prstGeom prst="rect">
            <a:avLst/>
          </a:prstGeom>
        </p:spPr>
        <p:txBody>
          <a:bodyPr wrap="none">
            <a:spAutoFit/>
          </a:bodyPr>
          <a:lstStyle/>
          <a:p>
            <a:r>
              <a:rPr lang="en-GB" sz="2400" dirty="0">
                <a:solidFill>
                  <a:srgbClr val="657786"/>
                </a:solidFill>
                <a:latin typeface="Arial" panose="020B0604020202020204" pitchFamily="34" charset="0"/>
                <a:cs typeface="Arial" panose="020B0604020202020204" pitchFamily="34" charset="0"/>
              </a:rPr>
              <a:t>@</a:t>
            </a:r>
            <a:r>
              <a:rPr lang="en-GB" sz="2400" dirty="0" err="1">
                <a:solidFill>
                  <a:srgbClr val="657786"/>
                </a:solidFill>
                <a:latin typeface="Arial" panose="020B0604020202020204" pitchFamily="34" charset="0"/>
                <a:cs typeface="Arial" panose="020B0604020202020204" pitchFamily="34" charset="0"/>
              </a:rPr>
              <a:t>NHSImprovement</a:t>
            </a:r>
            <a:endParaRPr lang="en-GB" sz="2400" dirty="0">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A2802DEB-99B8-4A97-A6C0-F83E94D0181B}"/>
              </a:ext>
            </a:extLst>
          </p:cNvPr>
          <p:cNvSpPr/>
          <p:nvPr/>
        </p:nvSpPr>
        <p:spPr>
          <a:xfrm>
            <a:off x="8873645" y="3327667"/>
            <a:ext cx="1645002" cy="461665"/>
          </a:xfrm>
          <a:prstGeom prst="rect">
            <a:avLst/>
          </a:prstGeom>
        </p:spPr>
        <p:txBody>
          <a:bodyPr wrap="none">
            <a:spAutoFit/>
          </a:bodyPr>
          <a:lstStyle/>
          <a:p>
            <a:r>
              <a:rPr lang="en-GB" sz="2400" dirty="0">
                <a:solidFill>
                  <a:srgbClr val="657786"/>
                </a:solidFill>
                <a:latin typeface="Arial" panose="020B0604020202020204" pitchFamily="34" charset="0"/>
                <a:cs typeface="Arial" panose="020B0604020202020204" pitchFamily="34" charset="0"/>
              </a:rPr>
              <a:t>@</a:t>
            </a:r>
            <a:r>
              <a:rPr lang="en-GB" sz="2400" dirty="0" err="1">
                <a:solidFill>
                  <a:srgbClr val="657786"/>
                </a:solidFill>
                <a:latin typeface="Arial" panose="020B0604020202020204" pitchFamily="34" charset="0"/>
                <a:cs typeface="Arial" panose="020B0604020202020204" pitchFamily="34" charset="0"/>
              </a:rPr>
              <a:t>samriley</a:t>
            </a:r>
            <a:endParaRPr lang="en-GB" sz="2400" dirty="0">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0E1390A9-F065-4E53-94D3-70FF5FAE8475}"/>
              </a:ext>
            </a:extLst>
          </p:cNvPr>
          <p:cNvSpPr/>
          <p:nvPr/>
        </p:nvSpPr>
        <p:spPr>
          <a:xfrm>
            <a:off x="776043" y="4521520"/>
            <a:ext cx="3405616" cy="1845150"/>
          </a:xfrm>
          <a:prstGeom prst="rect">
            <a:avLst/>
          </a:prstGeom>
          <a:solidFill>
            <a:schemeClr val="bg1"/>
          </a:solidFill>
          <a:ln>
            <a:solidFill>
              <a:schemeClr val="accent1"/>
            </a:solid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0" name="Picture 19">
            <a:hlinkClick r:id="rId16"/>
            <a:extLst>
              <a:ext uri="{FF2B5EF4-FFF2-40B4-BE49-F238E27FC236}">
                <a16:creationId xmlns:a16="http://schemas.microsoft.com/office/drawing/2014/main" id="{58EAC85B-56FF-41C5-BAC2-B80C3257EEB6}"/>
              </a:ext>
            </a:extLst>
          </p:cNvPr>
          <p:cNvPicPr>
            <a:picLocks noChangeAspect="1"/>
          </p:cNvPicPr>
          <p:nvPr/>
        </p:nvPicPr>
        <p:blipFill rotWithShape="1">
          <a:blip r:embed="rId17">
            <a:extLst>
              <a:ext uri="{28A0092B-C50C-407E-A947-70E740481C1C}">
                <a14:useLocalDpi xmlns:a14="http://schemas.microsoft.com/office/drawing/2010/main" val="0"/>
              </a:ext>
            </a:extLst>
          </a:blip>
          <a:srcRect t="24581" b="22228"/>
          <a:stretch/>
        </p:blipFill>
        <p:spPr>
          <a:xfrm>
            <a:off x="1407288" y="4899335"/>
            <a:ext cx="2143125" cy="1139958"/>
          </a:xfrm>
          <a:prstGeom prst="rect">
            <a:avLst/>
          </a:prstGeom>
        </p:spPr>
      </p:pic>
      <p:pic>
        <p:nvPicPr>
          <p:cNvPr id="10" name="Audio 9">
            <a:hlinkClick r:id="" action="ppaction://media"/>
            <a:extLst>
              <a:ext uri="{FF2B5EF4-FFF2-40B4-BE49-F238E27FC236}">
                <a16:creationId xmlns:a16="http://schemas.microsoft.com/office/drawing/2014/main" id="{E4BC51FA-812F-4DAE-AA8E-977707DAA6FF}"/>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212853368"/>
      </p:ext>
    </p:extLst>
  </p:cSld>
  <p:clrMapOvr>
    <a:masterClrMapping/>
  </p:clrMapOvr>
  <mc:AlternateContent xmlns:mc="http://schemas.openxmlformats.org/markup-compatibility/2006" xmlns:p14="http://schemas.microsoft.com/office/powerpoint/2010/main">
    <mc:Choice Requires="p14">
      <p:transition spd="slow" p14:dur="2000" advTm="35409"/>
    </mc:Choice>
    <mc:Fallback xmlns="">
      <p:transition spd="slow" advTm="354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0ABC574-C795-4228-8EA1-83DFB73B453B}"/>
              </a:ext>
            </a:extLst>
          </p:cNvPr>
          <p:cNvSpPr>
            <a:spLocks noGrp="1"/>
          </p:cNvSpPr>
          <p:nvPr>
            <p:ph idx="1"/>
          </p:nvPr>
        </p:nvSpPr>
        <p:spPr>
          <a:xfrm>
            <a:off x="517585" y="603849"/>
            <a:ext cx="11146331" cy="6254151"/>
          </a:xfrm>
        </p:spPr>
        <p:txBody>
          <a:bodyPr>
            <a:noAutofit/>
          </a:bodyPr>
          <a:lstStyle/>
          <a:p>
            <a:pPr marL="0" indent="0">
              <a:buNone/>
            </a:pPr>
            <a:endParaRPr lang="en-GB" sz="1800" dirty="0"/>
          </a:p>
          <a:p>
            <a:endParaRPr lang="en-GB" sz="1800" dirty="0"/>
          </a:p>
        </p:txBody>
      </p:sp>
      <p:sp>
        <p:nvSpPr>
          <p:cNvPr id="6" name="Title 5">
            <a:extLst>
              <a:ext uri="{FF2B5EF4-FFF2-40B4-BE49-F238E27FC236}">
                <a16:creationId xmlns:a16="http://schemas.microsoft.com/office/drawing/2014/main" id="{3A54AFC1-21FD-48FD-B24E-FB71B4210807}"/>
              </a:ext>
            </a:extLst>
          </p:cNvPr>
          <p:cNvSpPr>
            <a:spLocks noGrp="1"/>
          </p:cNvSpPr>
          <p:nvPr>
            <p:ph type="title"/>
          </p:nvPr>
        </p:nvSpPr>
        <p:spPr>
          <a:xfrm>
            <a:off x="0" y="132994"/>
            <a:ext cx="12192000" cy="621434"/>
          </a:xfrm>
        </p:spPr>
        <p:txBody>
          <a:bodyPr>
            <a:normAutofit/>
          </a:bodyPr>
          <a:lstStyle/>
          <a:p>
            <a:r>
              <a:rPr lang="en-GB" sz="2400" dirty="0"/>
              <a:t>Making Data Count Resources &amp; Links</a:t>
            </a:r>
          </a:p>
        </p:txBody>
      </p:sp>
      <p:pic>
        <p:nvPicPr>
          <p:cNvPr id="19" name="Picture 18">
            <a:extLst>
              <a:ext uri="{FF2B5EF4-FFF2-40B4-BE49-F238E27FC236}">
                <a16:creationId xmlns:a16="http://schemas.microsoft.com/office/drawing/2014/main" id="{2D4A1CF0-2D39-4ED2-A957-1B5EAB46A932}"/>
              </a:ext>
            </a:extLst>
          </p:cNvPr>
          <p:cNvPicPr>
            <a:picLocks noChangeAspect="1"/>
          </p:cNvPicPr>
          <p:nvPr/>
        </p:nvPicPr>
        <p:blipFill>
          <a:blip r:embed="rId5"/>
          <a:stretch>
            <a:fillRect/>
          </a:stretch>
        </p:blipFill>
        <p:spPr>
          <a:xfrm>
            <a:off x="971173" y="1958801"/>
            <a:ext cx="10239153" cy="4872348"/>
          </a:xfrm>
          <a:prstGeom prst="rect">
            <a:avLst/>
          </a:prstGeom>
        </p:spPr>
      </p:pic>
      <p:sp>
        <p:nvSpPr>
          <p:cNvPr id="21" name="Rectangle 20">
            <a:extLst>
              <a:ext uri="{FF2B5EF4-FFF2-40B4-BE49-F238E27FC236}">
                <a16:creationId xmlns:a16="http://schemas.microsoft.com/office/drawing/2014/main" id="{DC4876BF-6118-4447-8153-537EFB827E23}"/>
              </a:ext>
            </a:extLst>
          </p:cNvPr>
          <p:cNvSpPr/>
          <p:nvPr/>
        </p:nvSpPr>
        <p:spPr>
          <a:xfrm>
            <a:off x="517585" y="881583"/>
            <a:ext cx="11146331" cy="954107"/>
          </a:xfrm>
          <a:prstGeom prst="rect">
            <a:avLst/>
          </a:prstGeom>
        </p:spPr>
        <p:txBody>
          <a:bodyPr wrap="square">
            <a:spAutoFit/>
          </a:bodyPr>
          <a:lstStyle/>
          <a:p>
            <a:pPr marL="457200" indent="-457200">
              <a:buFont typeface="Arial" panose="020B0604020202020204" pitchFamily="34" charset="0"/>
              <a:buChar char="•"/>
            </a:pPr>
            <a:r>
              <a:rPr lang="en-GB" sz="2800" dirty="0" err="1">
                <a:latin typeface="Arial" panose="020B0604020202020204" pitchFamily="34" charset="0"/>
                <a:cs typeface="Arial" panose="020B0604020202020204" pitchFamily="34" charset="0"/>
                <a:hlinkClick r:id="rId6"/>
              </a:rPr>
              <a:t>FutureNHS</a:t>
            </a:r>
            <a:r>
              <a:rPr lang="en-GB" sz="2800" dirty="0">
                <a:latin typeface="Arial" panose="020B0604020202020204" pitchFamily="34" charset="0"/>
                <a:cs typeface="Arial" panose="020B0604020202020204" pitchFamily="34" charset="0"/>
                <a:hlinkClick r:id="rId6"/>
              </a:rPr>
              <a:t> collaboration platform </a:t>
            </a:r>
            <a:r>
              <a:rPr lang="en-GB" sz="2800" dirty="0">
                <a:latin typeface="Arial" panose="020B0604020202020204" pitchFamily="34" charset="0"/>
                <a:cs typeface="Arial" panose="020B0604020202020204" pitchFamily="34" charset="0"/>
              </a:rPr>
              <a:t>- register to be a member </a:t>
            </a:r>
          </a:p>
          <a:p>
            <a:pPr marL="457200" indent="-457200">
              <a:buFont typeface="Arial" panose="020B0604020202020204" pitchFamily="34" charset="0"/>
              <a:buChar char="•"/>
            </a:pPr>
            <a:r>
              <a:rPr lang="en-GB" sz="2800" dirty="0">
                <a:latin typeface="Arial" panose="020B0604020202020204" pitchFamily="34" charset="0"/>
                <a:cs typeface="Arial" panose="020B0604020202020204" pitchFamily="34" charset="0"/>
                <a:hlinkClick r:id="rId7"/>
              </a:rPr>
              <a:t>Making Data Count Workspace </a:t>
            </a:r>
            <a:r>
              <a:rPr lang="en-GB" sz="2800" dirty="0">
                <a:latin typeface="Arial" panose="020B0604020202020204" pitchFamily="34" charset="0"/>
                <a:cs typeface="Arial" panose="020B0604020202020204" pitchFamily="34" charset="0"/>
              </a:rPr>
              <a:t>– public group, request to join</a:t>
            </a:r>
          </a:p>
        </p:txBody>
      </p:sp>
      <p:pic>
        <p:nvPicPr>
          <p:cNvPr id="3" name="Audio 2">
            <a:hlinkClick r:id="" action="ppaction://media"/>
            <a:extLst>
              <a:ext uri="{FF2B5EF4-FFF2-40B4-BE49-F238E27FC236}">
                <a16:creationId xmlns:a16="http://schemas.microsoft.com/office/drawing/2014/main" id="{95FFD63F-C26D-4BCA-BFF2-624E74EFEB3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702404647"/>
      </p:ext>
    </p:extLst>
  </p:cSld>
  <p:clrMapOvr>
    <a:masterClrMapping/>
  </p:clrMapOvr>
  <mc:AlternateContent xmlns:mc="http://schemas.openxmlformats.org/markup-compatibility/2006" xmlns:p14="http://schemas.microsoft.com/office/powerpoint/2010/main">
    <mc:Choice Requires="p14">
      <p:transition spd="slow" p14:dur="2000" advTm="10030"/>
    </mc:Choice>
    <mc:Fallback xmlns="">
      <p:transition spd="slow" advTm="100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10EAE56-2ECF-4F7C-BC29-A5FDFA962F75}"/>
              </a:ext>
            </a:extLst>
          </p:cNvPr>
          <p:cNvSpPr>
            <a:spLocks noGrp="1"/>
          </p:cNvSpPr>
          <p:nvPr>
            <p:ph type="subTitle" idx="1"/>
          </p:nvPr>
        </p:nvSpPr>
        <p:spPr>
          <a:xfrm>
            <a:off x="4382220" y="3291841"/>
            <a:ext cx="5978105" cy="3036903"/>
          </a:xfrm>
        </p:spPr>
        <p:txBody>
          <a:bodyPr anchor="b">
            <a:normAutofit/>
          </a:bodyPr>
          <a:lstStyle/>
          <a:p>
            <a:r>
              <a:rPr lang="en-GB" sz="2000" b="1" dirty="0">
                <a:solidFill>
                  <a:schemeClr val="bg1">
                    <a:lumMod val="50000"/>
                  </a:schemeClr>
                </a:solidFill>
              </a:rPr>
              <a:t>Contact </a:t>
            </a:r>
          </a:p>
          <a:p>
            <a:r>
              <a:rPr lang="en-GB" sz="2000" b="1" dirty="0">
                <a:solidFill>
                  <a:schemeClr val="bg1">
                    <a:lumMod val="50000"/>
                  </a:schemeClr>
                </a:solidFill>
              </a:rPr>
              <a:t>Deb Cundey </a:t>
            </a:r>
          </a:p>
          <a:p>
            <a:r>
              <a:rPr lang="en-GB" sz="2000" b="1" dirty="0">
                <a:solidFill>
                  <a:schemeClr val="bg1">
                    <a:lumMod val="50000"/>
                  </a:schemeClr>
                </a:solidFill>
                <a:hlinkClick r:id="rId2"/>
              </a:rPr>
              <a:t>deborah.cundey@shsc.nhs.uk</a:t>
            </a:r>
            <a:r>
              <a:rPr lang="en-GB" sz="2000" b="1" dirty="0">
                <a:solidFill>
                  <a:schemeClr val="bg1">
                    <a:lumMod val="50000"/>
                  </a:schemeClr>
                </a:solidFill>
              </a:rPr>
              <a:t> </a:t>
            </a:r>
          </a:p>
          <a:p>
            <a:r>
              <a:rPr lang="en-GB" sz="2000" b="1" dirty="0">
                <a:solidFill>
                  <a:schemeClr val="bg1">
                    <a:lumMod val="50000"/>
                  </a:schemeClr>
                </a:solidFill>
              </a:rPr>
              <a:t>       Deborah Cundey</a:t>
            </a:r>
          </a:p>
          <a:p>
            <a:r>
              <a:rPr lang="en-GB" sz="2000" b="1" dirty="0">
                <a:solidFill>
                  <a:schemeClr val="bg1">
                    <a:lumMod val="50000"/>
                  </a:schemeClr>
                </a:solidFill>
              </a:rPr>
              <a:t>       Deborah Cundey</a:t>
            </a:r>
          </a:p>
        </p:txBody>
      </p:sp>
      <p:pic>
        <p:nvPicPr>
          <p:cNvPr id="4" name="Picture 3">
            <a:extLst>
              <a:ext uri="{FF2B5EF4-FFF2-40B4-BE49-F238E27FC236}">
                <a16:creationId xmlns:a16="http://schemas.microsoft.com/office/drawing/2014/main" id="{C60C71EC-8DB9-4DEA-A556-8F3F5A56BC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5761" y="5951385"/>
            <a:ext cx="356696" cy="356696"/>
          </a:xfrm>
          <a:prstGeom prst="rect">
            <a:avLst/>
          </a:prstGeom>
        </p:spPr>
      </p:pic>
      <p:pic>
        <p:nvPicPr>
          <p:cNvPr id="6" name="Picture 5">
            <a:extLst>
              <a:ext uri="{FF2B5EF4-FFF2-40B4-BE49-F238E27FC236}">
                <a16:creationId xmlns:a16="http://schemas.microsoft.com/office/drawing/2014/main" id="{8E1F86CC-1EC2-4A4A-8C89-5B64A5C23971}"/>
              </a:ext>
            </a:extLst>
          </p:cNvPr>
          <p:cNvPicPr>
            <a:picLocks noChangeAspect="1"/>
          </p:cNvPicPr>
          <p:nvPr/>
        </p:nvPicPr>
        <p:blipFill rotWithShape="1">
          <a:blip r:embed="rId4">
            <a:extLst>
              <a:ext uri="{28A0092B-C50C-407E-A947-70E740481C1C}">
                <a14:useLocalDpi xmlns:a14="http://schemas.microsoft.com/office/drawing/2010/main" val="0"/>
              </a:ext>
            </a:extLst>
          </a:blip>
          <a:srcRect l="16005" t="18653" r="14269" b="21582"/>
          <a:stretch/>
        </p:blipFill>
        <p:spPr>
          <a:xfrm>
            <a:off x="4464423" y="5521078"/>
            <a:ext cx="451822" cy="387276"/>
          </a:xfrm>
          <a:prstGeom prst="rect">
            <a:avLst/>
          </a:prstGeom>
        </p:spPr>
      </p:pic>
    </p:spTree>
    <p:extLst>
      <p:ext uri="{BB962C8B-B14F-4D97-AF65-F5344CB8AC3E}">
        <p14:creationId xmlns:p14="http://schemas.microsoft.com/office/powerpoint/2010/main" val="6715307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0ABC574-C795-4228-8EA1-83DFB73B453B}"/>
              </a:ext>
            </a:extLst>
          </p:cNvPr>
          <p:cNvSpPr>
            <a:spLocks noGrp="1"/>
          </p:cNvSpPr>
          <p:nvPr>
            <p:ph idx="1"/>
          </p:nvPr>
        </p:nvSpPr>
        <p:spPr>
          <a:xfrm>
            <a:off x="522834" y="999460"/>
            <a:ext cx="11146331" cy="5858540"/>
          </a:xfrm>
        </p:spPr>
        <p:txBody>
          <a:bodyPr>
            <a:noAutofit/>
          </a:bodyPr>
          <a:lstStyle/>
          <a:p>
            <a:r>
              <a:rPr lang="en-GB" sz="4000" dirty="0"/>
              <a:t>Making Data Count NHSI methodology</a:t>
            </a:r>
          </a:p>
          <a:p>
            <a:r>
              <a:rPr lang="en-GB" sz="4000" dirty="0"/>
              <a:t>Information and the way we present it </a:t>
            </a:r>
          </a:p>
          <a:p>
            <a:r>
              <a:rPr lang="en-GB" sz="4000" dirty="0"/>
              <a:t>Variation</a:t>
            </a:r>
          </a:p>
          <a:p>
            <a:r>
              <a:rPr lang="en-GB" sz="4000" dirty="0"/>
              <a:t>What is an SPC chart?</a:t>
            </a:r>
          </a:p>
          <a:p>
            <a:r>
              <a:rPr lang="en-GB" sz="4000" dirty="0"/>
              <a:t>Benefits of SPC</a:t>
            </a:r>
          </a:p>
          <a:p>
            <a:r>
              <a:rPr lang="en-GB" sz="4000" dirty="0"/>
              <a:t>Tools to create SPC charts</a:t>
            </a:r>
          </a:p>
          <a:p>
            <a:r>
              <a:rPr lang="en-GB" sz="4000" dirty="0"/>
              <a:t>Tell me more!</a:t>
            </a:r>
          </a:p>
          <a:p>
            <a:endParaRPr lang="en-GB" sz="3600" dirty="0"/>
          </a:p>
          <a:p>
            <a:endParaRPr lang="en-GB" sz="3600" dirty="0"/>
          </a:p>
          <a:p>
            <a:endParaRPr lang="en-GB" sz="3600" dirty="0"/>
          </a:p>
        </p:txBody>
      </p:sp>
      <p:sp>
        <p:nvSpPr>
          <p:cNvPr id="6" name="Title 5">
            <a:extLst>
              <a:ext uri="{FF2B5EF4-FFF2-40B4-BE49-F238E27FC236}">
                <a16:creationId xmlns:a16="http://schemas.microsoft.com/office/drawing/2014/main" id="{3A54AFC1-21FD-48FD-B24E-FB71B4210807}"/>
              </a:ext>
            </a:extLst>
          </p:cNvPr>
          <p:cNvSpPr>
            <a:spLocks noGrp="1"/>
          </p:cNvSpPr>
          <p:nvPr>
            <p:ph type="title"/>
          </p:nvPr>
        </p:nvSpPr>
        <p:spPr>
          <a:xfrm>
            <a:off x="0" y="174333"/>
            <a:ext cx="12192000" cy="621434"/>
          </a:xfrm>
        </p:spPr>
        <p:txBody>
          <a:bodyPr>
            <a:normAutofit/>
          </a:bodyPr>
          <a:lstStyle/>
          <a:p>
            <a:r>
              <a:rPr lang="en-GB" sz="3200" dirty="0"/>
              <a:t>Session Plan</a:t>
            </a:r>
          </a:p>
        </p:txBody>
      </p:sp>
      <p:pic>
        <p:nvPicPr>
          <p:cNvPr id="8" name="Picture 7">
            <a:extLst>
              <a:ext uri="{FF2B5EF4-FFF2-40B4-BE49-F238E27FC236}">
                <a16:creationId xmlns:a16="http://schemas.microsoft.com/office/drawing/2014/main" id="{997D69CC-0E65-4426-8F6E-F8ED46BC8D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65267" y="2020186"/>
            <a:ext cx="4603898" cy="4603898"/>
          </a:xfrm>
          <a:prstGeom prst="rect">
            <a:avLst/>
          </a:prstGeom>
        </p:spPr>
      </p:pic>
      <p:pic>
        <p:nvPicPr>
          <p:cNvPr id="3" name="Audio 2">
            <a:hlinkClick r:id="" action="ppaction://media"/>
            <a:extLst>
              <a:ext uri="{FF2B5EF4-FFF2-40B4-BE49-F238E27FC236}">
                <a16:creationId xmlns:a16="http://schemas.microsoft.com/office/drawing/2014/main" id="{08AA3FDB-88AA-4B4B-957D-4D18AFC2B433}"/>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4131289312"/>
      </p:ext>
    </p:extLst>
  </p:cSld>
  <p:clrMapOvr>
    <a:masterClrMapping/>
  </p:clrMapOvr>
  <mc:AlternateContent xmlns:mc="http://schemas.openxmlformats.org/markup-compatibility/2006" xmlns:p14="http://schemas.microsoft.com/office/powerpoint/2010/main">
    <mc:Choice Requires="p14">
      <p:transition spd="slow" p14:dur="2000" advTm="43426"/>
    </mc:Choice>
    <mc:Fallback xmlns="">
      <p:transition spd="slow" advTm="434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1000"/>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Effect transition="in" filter="fade">
                                      <p:cBhvr>
                                        <p:cTn id="16" dur="1000"/>
                                        <p:tgtEl>
                                          <p:spTgt spid="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xEl>
                                              <p:pRg st="3" end="3"/>
                                            </p:txEl>
                                          </p:spTgt>
                                        </p:tgtEl>
                                        <p:attrNameLst>
                                          <p:attrName>style.visibility</p:attrName>
                                        </p:attrNameLst>
                                      </p:cBhvr>
                                      <p:to>
                                        <p:strVal val="visible"/>
                                      </p:to>
                                    </p:set>
                                    <p:animEffect transition="in" filter="fade">
                                      <p:cBhvr>
                                        <p:cTn id="26" dur="1000"/>
                                        <p:tgtEl>
                                          <p:spTgt spid="2">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Effect transition="in" filter="fade">
                                      <p:cBhvr>
                                        <p:cTn id="31" dur="1000"/>
                                        <p:tgtEl>
                                          <p:spTgt spid="2">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
                                            <p:txEl>
                                              <p:pRg st="5" end="5"/>
                                            </p:txEl>
                                          </p:spTgt>
                                        </p:tgtEl>
                                        <p:attrNameLst>
                                          <p:attrName>style.visibility</p:attrName>
                                        </p:attrNameLst>
                                      </p:cBhvr>
                                      <p:to>
                                        <p:strVal val="visible"/>
                                      </p:to>
                                    </p:set>
                                    <p:animEffect transition="in" filter="fade">
                                      <p:cBhvr>
                                        <p:cTn id="36" dur="1000"/>
                                        <p:tgtEl>
                                          <p:spTgt spid="2">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
                                            <p:txEl>
                                              <p:pRg st="6" end="6"/>
                                            </p:txEl>
                                          </p:spTgt>
                                        </p:tgtEl>
                                        <p:attrNameLst>
                                          <p:attrName>style.visibility</p:attrName>
                                        </p:attrNameLst>
                                      </p:cBhvr>
                                      <p:to>
                                        <p:strVal val="visible"/>
                                      </p:to>
                                    </p:set>
                                    <p:animEffect transition="in" filter="fade">
                                      <p:cBhvr>
                                        <p:cTn id="41" dur="10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0ABC574-C795-4228-8EA1-83DFB73B453B}"/>
              </a:ext>
            </a:extLst>
          </p:cNvPr>
          <p:cNvSpPr>
            <a:spLocks noGrp="1"/>
          </p:cNvSpPr>
          <p:nvPr>
            <p:ph idx="1"/>
          </p:nvPr>
        </p:nvSpPr>
        <p:spPr>
          <a:xfrm>
            <a:off x="517585" y="603849"/>
            <a:ext cx="11146331" cy="6254151"/>
          </a:xfrm>
        </p:spPr>
        <p:txBody>
          <a:bodyPr>
            <a:noAutofit/>
          </a:bodyPr>
          <a:lstStyle/>
          <a:p>
            <a:endParaRPr lang="en-GB" sz="1800" dirty="0"/>
          </a:p>
          <a:p>
            <a:endParaRPr lang="en-GB" sz="1800" dirty="0"/>
          </a:p>
        </p:txBody>
      </p:sp>
      <p:sp>
        <p:nvSpPr>
          <p:cNvPr id="6" name="Title 5">
            <a:extLst>
              <a:ext uri="{FF2B5EF4-FFF2-40B4-BE49-F238E27FC236}">
                <a16:creationId xmlns:a16="http://schemas.microsoft.com/office/drawing/2014/main" id="{3A54AFC1-21FD-48FD-B24E-FB71B4210807}"/>
              </a:ext>
            </a:extLst>
          </p:cNvPr>
          <p:cNvSpPr>
            <a:spLocks noGrp="1"/>
          </p:cNvSpPr>
          <p:nvPr>
            <p:ph type="title"/>
          </p:nvPr>
        </p:nvSpPr>
        <p:spPr>
          <a:xfrm>
            <a:off x="0" y="128279"/>
            <a:ext cx="12192000" cy="621434"/>
          </a:xfrm>
        </p:spPr>
        <p:txBody>
          <a:bodyPr>
            <a:normAutofit/>
          </a:bodyPr>
          <a:lstStyle/>
          <a:p>
            <a:r>
              <a:rPr lang="en-GB" sz="3200" dirty="0"/>
              <a:t>Is information important?</a:t>
            </a:r>
          </a:p>
        </p:txBody>
      </p:sp>
      <p:pic>
        <p:nvPicPr>
          <p:cNvPr id="5" name="Picture 4">
            <a:extLst>
              <a:ext uri="{FF2B5EF4-FFF2-40B4-BE49-F238E27FC236}">
                <a16:creationId xmlns:a16="http://schemas.microsoft.com/office/drawing/2014/main" id="{745E7D65-8D26-47E0-AEEA-229CE750C5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56451" y="603849"/>
            <a:ext cx="3530452" cy="6419004"/>
          </a:xfrm>
          <a:prstGeom prst="rect">
            <a:avLst/>
          </a:prstGeom>
        </p:spPr>
      </p:pic>
      <p:sp>
        <p:nvSpPr>
          <p:cNvPr id="7" name="Speech Bubble: Rectangle 6">
            <a:extLst>
              <a:ext uri="{FF2B5EF4-FFF2-40B4-BE49-F238E27FC236}">
                <a16:creationId xmlns:a16="http://schemas.microsoft.com/office/drawing/2014/main" id="{6FD0E281-F621-41DA-A3E5-C633A8400D3B}"/>
              </a:ext>
            </a:extLst>
          </p:cNvPr>
          <p:cNvSpPr/>
          <p:nvPr/>
        </p:nvSpPr>
        <p:spPr>
          <a:xfrm>
            <a:off x="704097" y="1033915"/>
            <a:ext cx="7052354" cy="4717697"/>
          </a:xfrm>
          <a:prstGeom prst="wedgeRectCallout">
            <a:avLst>
              <a:gd name="adj1" fmla="val -2138"/>
              <a:gd name="adj2" fmla="val 65792"/>
            </a:avLst>
          </a:prstGeom>
          <a:gradFill>
            <a:gsLst>
              <a:gs pos="0">
                <a:schemeClr val="accent4">
                  <a:lumMod val="110000"/>
                  <a:satMod val="105000"/>
                  <a:tint val="67000"/>
                  <a:alpha val="75000"/>
                </a:schemeClr>
              </a:gs>
              <a:gs pos="50000">
                <a:schemeClr val="accent4">
                  <a:lumMod val="105000"/>
                  <a:satMod val="103000"/>
                  <a:tint val="73000"/>
                </a:schemeClr>
              </a:gs>
              <a:gs pos="100000">
                <a:schemeClr val="accent4">
                  <a:lumMod val="105000"/>
                  <a:satMod val="109000"/>
                  <a:tint val="81000"/>
                </a:schemeClr>
              </a:gs>
            </a:gsLst>
          </a:gradFill>
          <a:ln>
            <a:noFill/>
          </a:ln>
          <a:effectLst>
            <a:outerShdw blurRad="254000" dist="2540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rtlCol="0" anchor="ctr"/>
          <a:lstStyle/>
          <a:p>
            <a:r>
              <a:rPr lang="en-GB" sz="2400" b="1" dirty="0">
                <a:latin typeface="Arial" panose="020B0604020202020204" pitchFamily="34" charset="0"/>
                <a:cs typeface="Arial" panose="020B0604020202020204" pitchFamily="34" charset="0"/>
              </a:rPr>
              <a:t>High quality information will empower the health and social care sector in identifying where new care is needed to meet the needs of local populations. </a:t>
            </a:r>
          </a:p>
          <a:p>
            <a:endParaRPr lang="en-GB" sz="2400" b="1" dirty="0">
              <a:latin typeface="Arial" panose="020B0604020202020204" pitchFamily="34" charset="0"/>
              <a:cs typeface="Arial" panose="020B0604020202020204" pitchFamily="34" charset="0"/>
            </a:endParaRPr>
          </a:p>
          <a:p>
            <a:r>
              <a:rPr lang="en-GB" sz="2400" b="1" dirty="0">
                <a:latin typeface="Arial" panose="020B0604020202020204" pitchFamily="34" charset="0"/>
                <a:cs typeface="Arial" panose="020B0604020202020204" pitchFamily="34" charset="0"/>
              </a:rPr>
              <a:t>Using data, we can determine what care is working well and what needs to be improved, allowing patients, clinicians and commissioners to compare the quality and efficiency of care in different parts of the country</a:t>
            </a:r>
          </a:p>
        </p:txBody>
      </p:sp>
      <p:sp>
        <p:nvSpPr>
          <p:cNvPr id="8" name="Rectangle 7">
            <a:extLst>
              <a:ext uri="{FF2B5EF4-FFF2-40B4-BE49-F238E27FC236}">
                <a16:creationId xmlns:a16="http://schemas.microsoft.com/office/drawing/2014/main" id="{3E7FA3D9-288F-49A2-8B9F-CA3EE56868BF}"/>
              </a:ext>
            </a:extLst>
          </p:cNvPr>
          <p:cNvSpPr/>
          <p:nvPr/>
        </p:nvSpPr>
        <p:spPr>
          <a:xfrm>
            <a:off x="4324261" y="5996226"/>
            <a:ext cx="1870512" cy="861774"/>
          </a:xfrm>
          <a:prstGeom prst="rect">
            <a:avLst/>
          </a:prstGeom>
        </p:spPr>
        <p:txBody>
          <a:bodyPr wrap="none">
            <a:spAutoFit/>
          </a:bodyPr>
          <a:lstStyle/>
          <a:p>
            <a:r>
              <a:rPr lang="en-GB" sz="1600" dirty="0">
                <a:latin typeface="Arial" panose="020B0604020202020204" pitchFamily="34" charset="0"/>
                <a:cs typeface="Arial" panose="020B0604020202020204" pitchFamily="34" charset="0"/>
              </a:rPr>
              <a:t>Dr Geraint Lewis</a:t>
            </a:r>
          </a:p>
          <a:p>
            <a:r>
              <a:rPr lang="en-GB" sz="1600" dirty="0">
                <a:latin typeface="Arial" panose="020B0604020202020204" pitchFamily="34" charset="0"/>
                <a:cs typeface="Arial" panose="020B0604020202020204" pitchFamily="34" charset="0"/>
              </a:rPr>
              <a:t>Chief Data Officer</a:t>
            </a:r>
          </a:p>
          <a:p>
            <a:r>
              <a:rPr lang="en-GB" sz="1600" dirty="0">
                <a:latin typeface="Arial" panose="020B0604020202020204" pitchFamily="34" charset="0"/>
                <a:cs typeface="Arial" panose="020B0604020202020204" pitchFamily="34" charset="0"/>
              </a:rPr>
              <a:t>NHS England</a:t>
            </a:r>
          </a:p>
        </p:txBody>
      </p:sp>
      <p:pic>
        <p:nvPicPr>
          <p:cNvPr id="3" name="Audio 2">
            <a:hlinkClick r:id="" action="ppaction://media"/>
            <a:extLst>
              <a:ext uri="{FF2B5EF4-FFF2-40B4-BE49-F238E27FC236}">
                <a16:creationId xmlns:a16="http://schemas.microsoft.com/office/drawing/2014/main" id="{272AAA92-BA81-4C77-B4D4-7682C4F297B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283236127"/>
      </p:ext>
    </p:extLst>
  </p:cSld>
  <p:clrMapOvr>
    <a:masterClrMapping/>
  </p:clrMapOvr>
  <mc:AlternateContent xmlns:mc="http://schemas.openxmlformats.org/markup-compatibility/2006" xmlns:p14="http://schemas.microsoft.com/office/powerpoint/2010/main">
    <mc:Choice Requires="p14">
      <p:transition spd="slow" p14:dur="2000" advTm="69454"/>
    </mc:Choice>
    <mc:Fallback xmlns="">
      <p:transition spd="slow" advTm="694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a:hlinkClick r:id="rId5"/>
            <a:extLst>
              <a:ext uri="{FF2B5EF4-FFF2-40B4-BE49-F238E27FC236}">
                <a16:creationId xmlns:a16="http://schemas.microsoft.com/office/drawing/2014/main" id="{26C37585-493F-482E-9E97-076BB2FE615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87566" y="1157274"/>
            <a:ext cx="7016867" cy="49696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itle 5">
            <a:extLst>
              <a:ext uri="{FF2B5EF4-FFF2-40B4-BE49-F238E27FC236}">
                <a16:creationId xmlns:a16="http://schemas.microsoft.com/office/drawing/2014/main" id="{C4F3B10C-FA0F-4C15-873A-06F932964766}"/>
              </a:ext>
            </a:extLst>
          </p:cNvPr>
          <p:cNvSpPr>
            <a:spLocks noGrp="1"/>
          </p:cNvSpPr>
          <p:nvPr>
            <p:ph type="title"/>
          </p:nvPr>
        </p:nvSpPr>
        <p:spPr>
          <a:xfrm>
            <a:off x="0" y="128279"/>
            <a:ext cx="12192000" cy="621434"/>
          </a:xfrm>
        </p:spPr>
        <p:txBody>
          <a:bodyPr>
            <a:normAutofit/>
          </a:bodyPr>
          <a:lstStyle/>
          <a:p>
            <a:r>
              <a:rPr lang="en-GB" sz="3200" dirty="0"/>
              <a:t>Making Data Count</a:t>
            </a:r>
          </a:p>
        </p:txBody>
      </p:sp>
      <p:pic>
        <p:nvPicPr>
          <p:cNvPr id="2" name="Audio 1">
            <a:hlinkClick r:id="" action="ppaction://media"/>
            <a:extLst>
              <a:ext uri="{FF2B5EF4-FFF2-40B4-BE49-F238E27FC236}">
                <a16:creationId xmlns:a16="http://schemas.microsoft.com/office/drawing/2014/main" id="{F284D392-5A6B-42FE-802E-C591DE71D97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26810389"/>
      </p:ext>
    </p:extLst>
  </p:cSld>
  <p:clrMapOvr>
    <a:masterClrMapping/>
  </p:clrMapOvr>
  <mc:AlternateContent xmlns:mc="http://schemas.openxmlformats.org/markup-compatibility/2006" xmlns:p14="http://schemas.microsoft.com/office/powerpoint/2010/main">
    <mc:Choice Requires="p14">
      <p:transition spd="slow" p14:dur="2000" advTm="53537"/>
    </mc:Choice>
    <mc:Fallback xmlns="">
      <p:transition spd="slow" advTm="535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ortho"/>
          <p:cNvPicPr>
            <a:picLocks noGrp="1" noChangeAspect="1" noChangeArrowheads="1"/>
          </p:cNvPicPr>
          <p:nvPr>
            <p:ph idx="4294967295"/>
          </p:nvPr>
        </p:nvPicPr>
        <p:blipFill>
          <a:blip r:embed="rId6" cstate="email">
            <a:extLst>
              <a:ext uri="{28A0092B-C50C-407E-A947-70E740481C1C}">
                <a14:useLocalDpi xmlns:a14="http://schemas.microsoft.com/office/drawing/2010/main"/>
              </a:ext>
            </a:extLst>
          </a:blip>
          <a:stretch>
            <a:fillRect/>
          </a:stretch>
        </p:blipFill>
        <p:spPr bwMode="auto">
          <a:xfrm>
            <a:off x="0" y="717550"/>
            <a:ext cx="10941050" cy="551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p:nvPr/>
        </p:nvPicPr>
        <p:blipFill>
          <a:blip r:embed="rId7" cstate="email">
            <a:extLst>
              <a:ext uri="{28A0092B-C50C-407E-A947-70E740481C1C}">
                <a14:useLocalDpi xmlns:a14="http://schemas.microsoft.com/office/drawing/2010/main"/>
              </a:ext>
            </a:extLst>
          </a:blip>
          <a:stretch>
            <a:fillRect/>
          </a:stretch>
        </p:blipFill>
        <p:spPr>
          <a:xfrm>
            <a:off x="625539" y="1523634"/>
            <a:ext cx="10940919" cy="4785378"/>
          </a:xfrm>
          <a:prstGeom prst="rect">
            <a:avLst/>
          </a:prstGeom>
        </p:spPr>
      </p:pic>
      <p:pic>
        <p:nvPicPr>
          <p:cNvPr id="7" name="Picture 6">
            <a:extLst>
              <a:ext uri="{FF2B5EF4-FFF2-40B4-BE49-F238E27FC236}">
                <a16:creationId xmlns:a16="http://schemas.microsoft.com/office/drawing/2014/main" id="{27B9C0EF-8E26-444D-BE63-5B93CB84000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66046" y="2478648"/>
            <a:ext cx="11059904" cy="2691087"/>
          </a:xfrm>
          <a:prstGeom prst="rect">
            <a:avLst/>
          </a:prstGeom>
        </p:spPr>
      </p:pic>
      <p:pic>
        <p:nvPicPr>
          <p:cNvPr id="8" name="Picture 2">
            <a:extLst>
              <a:ext uri="{FF2B5EF4-FFF2-40B4-BE49-F238E27FC236}">
                <a16:creationId xmlns:a16="http://schemas.microsoft.com/office/drawing/2014/main" id="{9123653E-46EE-4473-A99F-F672158F1113}"/>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2119858" y="2478648"/>
            <a:ext cx="7952280" cy="15861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Screen Clipping">
            <a:extLst>
              <a:ext uri="{FF2B5EF4-FFF2-40B4-BE49-F238E27FC236}">
                <a16:creationId xmlns:a16="http://schemas.microsoft.com/office/drawing/2014/main" id="{29850579-5540-4441-89C3-C03FAC006925}"/>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671561" y="1339373"/>
            <a:ext cx="7935986" cy="4969639"/>
          </a:xfrm>
          <a:prstGeom prst="rect">
            <a:avLst/>
          </a:prstGeom>
        </p:spPr>
      </p:pic>
      <p:sp>
        <p:nvSpPr>
          <p:cNvPr id="11" name="Title 5">
            <a:extLst>
              <a:ext uri="{FF2B5EF4-FFF2-40B4-BE49-F238E27FC236}">
                <a16:creationId xmlns:a16="http://schemas.microsoft.com/office/drawing/2014/main" id="{9894BE5E-3EEC-46A0-B1F9-7A90426B6210}"/>
              </a:ext>
            </a:extLst>
          </p:cNvPr>
          <p:cNvSpPr>
            <a:spLocks noGrp="1"/>
          </p:cNvSpPr>
          <p:nvPr>
            <p:ph type="title"/>
          </p:nvPr>
        </p:nvSpPr>
        <p:spPr>
          <a:xfrm>
            <a:off x="0" y="128279"/>
            <a:ext cx="12192000" cy="621434"/>
          </a:xfrm>
        </p:spPr>
        <p:txBody>
          <a:bodyPr>
            <a:normAutofit/>
          </a:bodyPr>
          <a:lstStyle/>
          <a:p>
            <a:r>
              <a:rPr lang="en-GB" sz="3200" dirty="0"/>
              <a:t>Two point comparison &amp; RAG</a:t>
            </a:r>
          </a:p>
        </p:txBody>
      </p:sp>
      <p:pic>
        <p:nvPicPr>
          <p:cNvPr id="2" name="Audio 1">
            <a:hlinkClick r:id="" action="ppaction://media"/>
            <a:extLst>
              <a:ext uri="{FF2B5EF4-FFF2-40B4-BE49-F238E27FC236}">
                <a16:creationId xmlns:a16="http://schemas.microsoft.com/office/drawing/2014/main" id="{A0B6C407-A071-4814-8D4F-5E4BBF8812FC}"/>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1846138450"/>
      </p:ext>
    </p:extLst>
  </p:cSld>
  <p:clrMapOvr>
    <a:masterClrMapping/>
  </p:clrMapOvr>
  <mc:AlternateContent xmlns:mc="http://schemas.openxmlformats.org/markup-compatibility/2006" xmlns:p14="http://schemas.microsoft.com/office/powerpoint/2010/main">
    <mc:Choice Requires="p14">
      <p:transition spd="slow" p14:dur="2000" advTm="68504"/>
    </mc:Choice>
    <mc:Fallback xmlns="">
      <p:transition spd="slow" advTm="685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xit" presetSubtype="0" fill="hold" nodeType="withEffect">
                                  <p:stCondLst>
                                    <p:cond delay="0"/>
                                  </p:stCondLst>
                                  <p:childTnLst>
                                    <p:animEffect transition="out" filter="fade">
                                      <p:cBhvr>
                                        <p:cTn id="18" dur="500"/>
                                        <p:tgtEl>
                                          <p:spTgt spid="8"/>
                                        </p:tgtEl>
                                      </p:cBhvr>
                                    </p:animEffect>
                                    <p:set>
                                      <p:cBhvr>
                                        <p:cTn id="19" dur="1" fill="hold">
                                          <p:stCondLst>
                                            <p:cond delay="499"/>
                                          </p:stCondLst>
                                        </p:cTn>
                                        <p:tgtEl>
                                          <p:spTgt spid="8"/>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par>
                                <p:cTn id="25" presetID="10" presetClass="exit" presetSubtype="0" fill="hold" nodeType="withEffect">
                                  <p:stCondLst>
                                    <p:cond delay="0"/>
                                  </p:stCondLst>
                                  <p:childTnLst>
                                    <p:animEffect transition="out" filter="fade">
                                      <p:cBhvr>
                                        <p:cTn id="26" dur="500"/>
                                        <p:tgtEl>
                                          <p:spTgt spid="10"/>
                                        </p:tgtEl>
                                      </p:cBhvr>
                                    </p:animEffect>
                                    <p:set>
                                      <p:cBhvr>
                                        <p:cTn id="27" dur="1" fill="hold">
                                          <p:stCondLst>
                                            <p:cond delay="499"/>
                                          </p:stCondLst>
                                        </p:cTn>
                                        <p:tgtEl>
                                          <p:spTgt spid="1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par>
                                <p:cTn id="33" presetID="10" presetClass="exit" presetSubtype="0" fill="hold" nodeType="withEffect">
                                  <p:stCondLst>
                                    <p:cond delay="0"/>
                                  </p:stCondLst>
                                  <p:childTnLst>
                                    <p:animEffect transition="out" filter="fade">
                                      <p:cBhvr>
                                        <p:cTn id="34" dur="500"/>
                                        <p:tgtEl>
                                          <p:spTgt spid="5"/>
                                        </p:tgtEl>
                                      </p:cBhvr>
                                    </p:animEffect>
                                    <p:set>
                                      <p:cBhvr>
                                        <p:cTn id="35" dur="1" fill="hold">
                                          <p:stCondLst>
                                            <p:cond delay="499"/>
                                          </p:stCondLst>
                                        </p:cTn>
                                        <p:tgtEl>
                                          <p:spTgt spid="5"/>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par>
                                <p:cTn id="41" presetID="10" presetClass="exit" presetSubtype="0" fill="hold" nodeType="withEffect">
                                  <p:stCondLst>
                                    <p:cond delay="0"/>
                                  </p:stCondLst>
                                  <p:childTnLst>
                                    <p:animEffect transition="out" filter="fade">
                                      <p:cBhvr>
                                        <p:cTn id="42" dur="500"/>
                                        <p:tgtEl>
                                          <p:spTgt spid="6"/>
                                        </p:tgtEl>
                                      </p:cBhvr>
                                    </p:animEffect>
                                    <p:set>
                                      <p:cBhvr>
                                        <p:cTn id="43"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4"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4294967295"/>
          </p:nvPr>
        </p:nvPicPr>
        <p:blipFill>
          <a:blip r:embed="rId5">
            <a:extLst>
              <a:ext uri="{28A0092B-C50C-407E-A947-70E740481C1C}">
                <a14:useLocalDpi xmlns:a14="http://schemas.microsoft.com/office/drawing/2010/main" val="0"/>
              </a:ext>
            </a:extLst>
          </a:blip>
          <a:stretch>
            <a:fillRect/>
          </a:stretch>
        </p:blipFill>
        <p:spPr>
          <a:xfrm>
            <a:off x="0" y="1240151"/>
            <a:ext cx="3527782" cy="4704510"/>
          </a:xfrm>
        </p:spPr>
      </p:pic>
      <p:sp>
        <p:nvSpPr>
          <p:cNvPr id="3" name="Rectangle 2">
            <a:extLst>
              <a:ext uri="{FF2B5EF4-FFF2-40B4-BE49-F238E27FC236}">
                <a16:creationId xmlns:a16="http://schemas.microsoft.com/office/drawing/2014/main" id="{BB851436-375B-42A3-9540-232819DB0599}"/>
              </a:ext>
            </a:extLst>
          </p:cNvPr>
          <p:cNvSpPr/>
          <p:nvPr/>
        </p:nvSpPr>
        <p:spPr>
          <a:xfrm>
            <a:off x="3761697" y="1451123"/>
            <a:ext cx="7657669" cy="4493538"/>
          </a:xfrm>
          <a:prstGeom prst="rect">
            <a:avLst/>
          </a:prstGeom>
        </p:spPr>
        <p:txBody>
          <a:bodyPr wrap="square">
            <a:spAutoFit/>
          </a:bodyPr>
          <a:lstStyle/>
          <a:p>
            <a:r>
              <a:rPr lang="en-GB" sz="2600" dirty="0">
                <a:latin typeface="Arial" panose="020B0604020202020204" pitchFamily="34" charset="0"/>
                <a:cs typeface="Arial" panose="020B0604020202020204" pitchFamily="34" charset="0"/>
              </a:rPr>
              <a:t>In the 1920s, Walter A Shewhart, an American physicist, was tasked with improving the quality of telephones in Bell Laboratories. His efforts played a key role in significantly improving the quality of manufactured products over subsequent decades. As part of his work, Shewhart developed a theory of variation which forms the basis of something called SPC – statistical process control.  </a:t>
            </a:r>
          </a:p>
          <a:p>
            <a:endParaRPr lang="en-GB" sz="2600" dirty="0">
              <a:latin typeface="Arial" panose="020B0604020202020204" pitchFamily="34" charset="0"/>
              <a:cs typeface="Arial" panose="020B0604020202020204" pitchFamily="34" charset="0"/>
            </a:endParaRPr>
          </a:p>
          <a:p>
            <a:r>
              <a:rPr lang="en-GB" sz="2600" dirty="0">
                <a:latin typeface="Arial" panose="020B0604020202020204" pitchFamily="34" charset="0"/>
                <a:cs typeface="Arial" panose="020B0604020202020204" pitchFamily="34" charset="0"/>
              </a:rPr>
              <a:t>This theory categorises variation into </a:t>
            </a:r>
            <a:r>
              <a:rPr lang="en-GB" sz="2600" b="1" dirty="0">
                <a:latin typeface="Arial" panose="020B0604020202020204" pitchFamily="34" charset="0"/>
                <a:cs typeface="Arial" panose="020B0604020202020204" pitchFamily="34" charset="0"/>
              </a:rPr>
              <a:t>expected</a:t>
            </a:r>
            <a:r>
              <a:rPr lang="en-GB" sz="2600" dirty="0">
                <a:latin typeface="Arial" panose="020B0604020202020204" pitchFamily="34" charset="0"/>
                <a:cs typeface="Arial" panose="020B0604020202020204" pitchFamily="34" charset="0"/>
              </a:rPr>
              <a:t>, or </a:t>
            </a:r>
            <a:r>
              <a:rPr lang="en-GB" sz="2600" b="1" dirty="0">
                <a:latin typeface="Arial" panose="020B0604020202020204" pitchFamily="34" charset="0"/>
                <a:cs typeface="Arial" panose="020B0604020202020204" pitchFamily="34" charset="0"/>
              </a:rPr>
              <a:t>common cause</a:t>
            </a:r>
            <a:r>
              <a:rPr lang="en-GB" sz="2600" dirty="0">
                <a:latin typeface="Arial" panose="020B0604020202020204" pitchFamily="34" charset="0"/>
                <a:cs typeface="Arial" panose="020B0604020202020204" pitchFamily="34" charset="0"/>
              </a:rPr>
              <a:t> and </a:t>
            </a:r>
            <a:r>
              <a:rPr lang="en-GB" sz="2600" b="1" dirty="0">
                <a:latin typeface="Arial" panose="020B0604020202020204" pitchFamily="34" charset="0"/>
                <a:cs typeface="Arial" panose="020B0604020202020204" pitchFamily="34" charset="0"/>
              </a:rPr>
              <a:t>unusual</a:t>
            </a:r>
            <a:r>
              <a:rPr lang="en-GB" sz="2600" dirty="0">
                <a:latin typeface="Arial" panose="020B0604020202020204" pitchFamily="34" charset="0"/>
                <a:cs typeface="Arial" panose="020B0604020202020204" pitchFamily="34" charset="0"/>
              </a:rPr>
              <a:t>, or </a:t>
            </a:r>
            <a:r>
              <a:rPr lang="en-GB" sz="2600" b="1" dirty="0">
                <a:latin typeface="Arial" panose="020B0604020202020204" pitchFamily="34" charset="0"/>
                <a:cs typeface="Arial" panose="020B0604020202020204" pitchFamily="34" charset="0"/>
              </a:rPr>
              <a:t>special</a:t>
            </a:r>
            <a:r>
              <a:rPr lang="en-GB" sz="2600" dirty="0">
                <a:latin typeface="Arial" panose="020B0604020202020204" pitchFamily="34" charset="0"/>
                <a:cs typeface="Arial" panose="020B0604020202020204" pitchFamily="34" charset="0"/>
              </a:rPr>
              <a:t> </a:t>
            </a:r>
            <a:r>
              <a:rPr lang="en-GB" sz="2600" b="1" dirty="0">
                <a:latin typeface="Arial" panose="020B0604020202020204" pitchFamily="34" charset="0"/>
                <a:cs typeface="Arial" panose="020B0604020202020204" pitchFamily="34" charset="0"/>
              </a:rPr>
              <a:t>cause</a:t>
            </a:r>
            <a:r>
              <a:rPr lang="en-GB" sz="2600" dirty="0">
                <a:latin typeface="Arial" panose="020B0604020202020204" pitchFamily="34" charset="0"/>
                <a:cs typeface="Arial" panose="020B0604020202020204" pitchFamily="34" charset="0"/>
              </a:rPr>
              <a:t>.</a:t>
            </a:r>
          </a:p>
        </p:txBody>
      </p:sp>
      <p:sp>
        <p:nvSpPr>
          <p:cNvPr id="7" name="Title 5">
            <a:extLst>
              <a:ext uri="{FF2B5EF4-FFF2-40B4-BE49-F238E27FC236}">
                <a16:creationId xmlns:a16="http://schemas.microsoft.com/office/drawing/2014/main" id="{B09E1B3B-982A-46DE-A01B-912A0B288470}"/>
              </a:ext>
            </a:extLst>
          </p:cNvPr>
          <p:cNvSpPr>
            <a:spLocks noGrp="1"/>
          </p:cNvSpPr>
          <p:nvPr>
            <p:ph type="title"/>
          </p:nvPr>
        </p:nvSpPr>
        <p:spPr>
          <a:xfrm>
            <a:off x="0" y="128279"/>
            <a:ext cx="12192000" cy="621434"/>
          </a:xfrm>
        </p:spPr>
        <p:txBody>
          <a:bodyPr>
            <a:normAutofit/>
          </a:bodyPr>
          <a:lstStyle/>
          <a:p>
            <a:r>
              <a:rPr lang="en-GB" sz="3200" dirty="0"/>
              <a:t>SPC – A Different Perspective</a:t>
            </a:r>
          </a:p>
        </p:txBody>
      </p:sp>
      <p:pic>
        <p:nvPicPr>
          <p:cNvPr id="2" name="Audio 1">
            <a:hlinkClick r:id="" action="ppaction://media"/>
            <a:extLst>
              <a:ext uri="{FF2B5EF4-FFF2-40B4-BE49-F238E27FC236}">
                <a16:creationId xmlns:a16="http://schemas.microsoft.com/office/drawing/2014/main" id="{31039E44-BECF-4238-B43B-7C2E0E0D8F7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524041794"/>
      </p:ext>
    </p:extLst>
  </p:cSld>
  <p:clrMapOvr>
    <a:masterClrMapping/>
  </p:clrMapOvr>
  <mc:AlternateContent xmlns:mc="http://schemas.openxmlformats.org/markup-compatibility/2006" xmlns:p14="http://schemas.microsoft.com/office/powerpoint/2010/main">
    <mc:Choice Requires="p14">
      <p:transition spd="slow" p14:dur="2000" advTm="69072"/>
    </mc:Choice>
    <mc:Fallback xmlns="">
      <p:transition spd="slow" advTm="690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G:\Improvement Directorate\Improvement Analytics\Projects\Interactive guidance\NewPics\Stagnating_Page28.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641472" y="2093234"/>
            <a:ext cx="6710994" cy="290064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089374" y="5465410"/>
            <a:ext cx="6263092" cy="369332"/>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GB" dirty="0">
                <a:solidFill>
                  <a:srgbClr val="FFFFFF"/>
                </a:solidFill>
              </a:rPr>
              <a:t>15 plus data points for a robust analysis </a:t>
            </a:r>
          </a:p>
        </p:txBody>
      </p:sp>
      <p:sp>
        <p:nvSpPr>
          <p:cNvPr id="8" name="Up-Down Arrow 7"/>
          <p:cNvSpPr/>
          <p:nvPr/>
        </p:nvSpPr>
        <p:spPr>
          <a:xfrm rot="16200000">
            <a:off x="6061434" y="2127134"/>
            <a:ext cx="318968" cy="6263093"/>
          </a:xfrm>
          <a:prstGeom prst="upDownArrow">
            <a:avLst>
              <a:gd name="adj1" fmla="val 47934"/>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9" name="TextBox 8"/>
          <p:cNvSpPr txBox="1"/>
          <p:nvPr/>
        </p:nvSpPr>
        <p:spPr>
          <a:xfrm>
            <a:off x="3010635" y="1365875"/>
            <a:ext cx="6263092" cy="369332"/>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GB" dirty="0">
                <a:solidFill>
                  <a:srgbClr val="FFFFFF"/>
                </a:solidFill>
              </a:rPr>
              <a:t>Time series line chart with 3 reference lines</a:t>
            </a:r>
          </a:p>
        </p:txBody>
      </p:sp>
      <p:pic>
        <p:nvPicPr>
          <p:cNvPr id="10" name="Picture 9">
            <a:extLst>
              <a:ext uri="{FF2B5EF4-FFF2-40B4-BE49-F238E27FC236}">
                <a16:creationId xmlns:a16="http://schemas.microsoft.com/office/drawing/2014/main" id="{B6089ADE-811A-4235-8017-7CF9494F873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5400000">
            <a:off x="8786232" y="2824313"/>
            <a:ext cx="2166907" cy="1112991"/>
          </a:xfrm>
          <a:prstGeom prst="rect">
            <a:avLst/>
          </a:prstGeom>
        </p:spPr>
      </p:pic>
      <p:sp>
        <p:nvSpPr>
          <p:cNvPr id="11" name="TextBox 10"/>
          <p:cNvSpPr txBox="1"/>
          <p:nvPr/>
        </p:nvSpPr>
        <p:spPr>
          <a:xfrm>
            <a:off x="9923740" y="3817931"/>
            <a:ext cx="1267485" cy="646331"/>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GB" dirty="0">
                <a:solidFill>
                  <a:srgbClr val="FFFFFF"/>
                </a:solidFill>
              </a:rPr>
              <a:t>≈ 99% of data</a:t>
            </a:r>
          </a:p>
        </p:txBody>
      </p:sp>
      <p:sp>
        <p:nvSpPr>
          <p:cNvPr id="12" name="Title 5">
            <a:extLst>
              <a:ext uri="{FF2B5EF4-FFF2-40B4-BE49-F238E27FC236}">
                <a16:creationId xmlns:a16="http://schemas.microsoft.com/office/drawing/2014/main" id="{80234DBC-2110-4C3F-8EAA-FF11854C6866}"/>
              </a:ext>
            </a:extLst>
          </p:cNvPr>
          <p:cNvSpPr txBox="1">
            <a:spLocks/>
          </p:cNvSpPr>
          <p:nvPr/>
        </p:nvSpPr>
        <p:spPr>
          <a:xfrm>
            <a:off x="0" y="128279"/>
            <a:ext cx="12192000" cy="621434"/>
          </a:xfrm>
          <a:prstGeom prst="rect">
            <a:avLst/>
          </a:prstGeom>
        </p:spPr>
        <p:txBody>
          <a:bodyPr anchor="ctr">
            <a:normAutofit/>
          </a:bodyPr>
          <a:lstStyle>
            <a:lvl1pPr algn="ctr" defTabSz="914400" rtl="0" eaLnBrk="1" latinLnBrk="0" hangingPunct="1">
              <a:lnSpc>
                <a:spcPct val="90000"/>
              </a:lnSpc>
              <a:spcBef>
                <a:spcPct val="0"/>
              </a:spcBef>
              <a:buNone/>
              <a:defRPr sz="1800" b="1" kern="1200">
                <a:solidFill>
                  <a:schemeClr val="accent1"/>
                </a:solidFill>
                <a:latin typeface="Arial" panose="020B0604020202020204" pitchFamily="34" charset="0"/>
                <a:ea typeface="+mj-ea"/>
                <a:cs typeface="Arial" panose="020B0604020202020204" pitchFamily="34" charset="0"/>
              </a:defRPr>
            </a:lvl1pPr>
          </a:lstStyle>
          <a:p>
            <a:r>
              <a:rPr lang="en-GB" sz="3200" dirty="0"/>
              <a:t>The anatomy of an SPC Chart</a:t>
            </a:r>
          </a:p>
        </p:txBody>
      </p:sp>
      <p:pic>
        <p:nvPicPr>
          <p:cNvPr id="2" name="Audio 1">
            <a:hlinkClick r:id="" action="ppaction://media"/>
            <a:extLst>
              <a:ext uri="{FF2B5EF4-FFF2-40B4-BE49-F238E27FC236}">
                <a16:creationId xmlns:a16="http://schemas.microsoft.com/office/drawing/2014/main" id="{0B97CC8A-AAD1-4EF3-B925-1FB4EB11F9D7}"/>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2558971656"/>
      </p:ext>
    </p:extLst>
  </p:cSld>
  <p:clrMapOvr>
    <a:masterClrMapping/>
  </p:clrMapOvr>
  <mc:AlternateContent xmlns:mc="http://schemas.openxmlformats.org/markup-compatibility/2006" xmlns:p14="http://schemas.microsoft.com/office/powerpoint/2010/main">
    <mc:Choice Requires="p14">
      <p:transition spd="slow" p14:dur="2000" advTm="48291"/>
    </mc:Choice>
    <mc:Fallback xmlns="">
      <p:transition spd="slow" advTm="482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
                </p:tgtEl>
              </p:cMediaNode>
            </p:audio>
          </p:childTnLst>
        </p:cTn>
      </p:par>
    </p:tnLst>
    <p:bldLst>
      <p:bldP spid="7" grpId="0" animBg="1"/>
      <p:bldP spid="8"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78528" y="4306451"/>
            <a:ext cx="9649072" cy="369332"/>
          </a:xfrm>
          <a:prstGeom prst="rect">
            <a:avLst/>
          </a:prstGeom>
        </p:spPr>
        <p:txBody>
          <a:bodyPr wrap="square">
            <a:spAutoFit/>
          </a:bodyPr>
          <a:lstStyle/>
          <a:p>
            <a:endParaRPr lang="en-GB" dirty="0"/>
          </a:p>
        </p:txBody>
      </p:sp>
      <p:pic>
        <p:nvPicPr>
          <p:cNvPr id="9" name="Picture 8">
            <a:extLst>
              <a:ext uri="{FF2B5EF4-FFF2-40B4-BE49-F238E27FC236}">
                <a16:creationId xmlns:a16="http://schemas.microsoft.com/office/drawing/2014/main" id="{71B00F78-EDAE-4F98-9B00-9842F55BDF9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110675" y="3856368"/>
            <a:ext cx="3970650" cy="2700000"/>
          </a:xfrm>
          <a:prstGeom prst="rect">
            <a:avLst/>
          </a:prstGeom>
        </p:spPr>
      </p:pic>
      <p:pic>
        <p:nvPicPr>
          <p:cNvPr id="14" name="Picture 13">
            <a:extLst>
              <a:ext uri="{FF2B5EF4-FFF2-40B4-BE49-F238E27FC236}">
                <a16:creationId xmlns:a16="http://schemas.microsoft.com/office/drawing/2014/main" id="{DBD4DA0E-FC2A-46E3-B9B0-730E9C039B5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356303" y="863346"/>
            <a:ext cx="4050000" cy="2700000"/>
          </a:xfrm>
          <a:prstGeom prst="rect">
            <a:avLst/>
          </a:prstGeom>
        </p:spPr>
      </p:pic>
      <p:pic>
        <p:nvPicPr>
          <p:cNvPr id="15" name="Picture 14">
            <a:extLst>
              <a:ext uri="{FF2B5EF4-FFF2-40B4-BE49-F238E27FC236}">
                <a16:creationId xmlns:a16="http://schemas.microsoft.com/office/drawing/2014/main" id="{F4292DCA-89B6-4629-BC1E-6B18644A710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34396" y="863346"/>
            <a:ext cx="3987975" cy="2700000"/>
          </a:xfrm>
          <a:prstGeom prst="rect">
            <a:avLst/>
          </a:prstGeom>
        </p:spPr>
      </p:pic>
      <p:sp>
        <p:nvSpPr>
          <p:cNvPr id="6" name="Title 5">
            <a:extLst>
              <a:ext uri="{FF2B5EF4-FFF2-40B4-BE49-F238E27FC236}">
                <a16:creationId xmlns:a16="http://schemas.microsoft.com/office/drawing/2014/main" id="{ECF08DB6-88E2-46CD-9E80-9EF95CED6752}"/>
              </a:ext>
            </a:extLst>
          </p:cNvPr>
          <p:cNvSpPr txBox="1">
            <a:spLocks/>
          </p:cNvSpPr>
          <p:nvPr/>
        </p:nvSpPr>
        <p:spPr>
          <a:xfrm>
            <a:off x="0" y="128279"/>
            <a:ext cx="12192000" cy="621434"/>
          </a:xfrm>
          <a:prstGeom prst="rect">
            <a:avLst/>
          </a:prstGeom>
        </p:spPr>
        <p:txBody>
          <a:bodyPr anchor="ctr">
            <a:normAutofit/>
          </a:bodyPr>
          <a:lstStyle>
            <a:lvl1pPr algn="ctr" defTabSz="914400" rtl="0" eaLnBrk="1" latinLnBrk="0" hangingPunct="1">
              <a:lnSpc>
                <a:spcPct val="90000"/>
              </a:lnSpc>
              <a:spcBef>
                <a:spcPct val="0"/>
              </a:spcBef>
              <a:buNone/>
              <a:defRPr sz="1800" b="1" kern="1200">
                <a:solidFill>
                  <a:schemeClr val="accent1"/>
                </a:solidFill>
                <a:latin typeface="Arial" panose="020B0604020202020204" pitchFamily="34" charset="0"/>
                <a:ea typeface="+mj-ea"/>
                <a:cs typeface="Arial" panose="020B0604020202020204" pitchFamily="34" charset="0"/>
              </a:defRPr>
            </a:lvl1pPr>
          </a:lstStyle>
          <a:p>
            <a:r>
              <a:rPr lang="en-GB" sz="3200" dirty="0"/>
              <a:t>SPC Rules</a:t>
            </a:r>
          </a:p>
        </p:txBody>
      </p:sp>
      <p:pic>
        <p:nvPicPr>
          <p:cNvPr id="2" name="Audio 1">
            <a:hlinkClick r:id="" action="ppaction://media"/>
            <a:extLst>
              <a:ext uri="{FF2B5EF4-FFF2-40B4-BE49-F238E27FC236}">
                <a16:creationId xmlns:a16="http://schemas.microsoft.com/office/drawing/2014/main" id="{5AE30FBA-C06C-4D1B-8DF1-80B8B4F2E178}"/>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733984560"/>
      </p:ext>
    </p:extLst>
  </p:cSld>
  <p:clrMapOvr>
    <a:masterClrMapping/>
  </p:clrMapOvr>
  <mc:AlternateContent xmlns:mc="http://schemas.openxmlformats.org/markup-compatibility/2006" xmlns:p14="http://schemas.microsoft.com/office/powerpoint/2010/main">
    <mc:Choice Requires="p14">
      <p:transition spd="slow" p14:dur="2000" advTm="177615"/>
    </mc:Choice>
    <mc:Fallback xmlns="">
      <p:transition spd="slow" advTm="1776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F5277CF-7F2C-40D6-A6D1-47F59A6CAF3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167198" y="1048622"/>
            <a:ext cx="2601503" cy="5203009"/>
          </a:xfrm>
          <a:prstGeom prst="rect">
            <a:avLst/>
          </a:prstGeom>
        </p:spPr>
      </p:pic>
      <p:sp>
        <p:nvSpPr>
          <p:cNvPr id="9" name="Rectangle 8">
            <a:extLst>
              <a:ext uri="{FF2B5EF4-FFF2-40B4-BE49-F238E27FC236}">
                <a16:creationId xmlns:a16="http://schemas.microsoft.com/office/drawing/2014/main" id="{18EC4525-1980-476C-BC6F-5B5E18868A7F}"/>
              </a:ext>
            </a:extLst>
          </p:cNvPr>
          <p:cNvSpPr/>
          <p:nvPr/>
        </p:nvSpPr>
        <p:spPr>
          <a:xfrm>
            <a:off x="2444528" y="2256045"/>
            <a:ext cx="6226698" cy="3139321"/>
          </a:xfrm>
          <a:prstGeom prst="rect">
            <a:avLst/>
          </a:prstGeom>
        </p:spPr>
        <p:txBody>
          <a:bodyPr wrap="square">
            <a:spAutoFit/>
          </a:bodyPr>
          <a:lstStyle/>
          <a:p>
            <a:pPr marL="454091" lvl="1" defTabSz="908182"/>
            <a:r>
              <a:rPr lang="en-GB" b="1" dirty="0">
                <a:solidFill>
                  <a:srgbClr val="0072C6"/>
                </a:solidFill>
                <a:latin typeface="Arial"/>
              </a:rPr>
              <a:t>A trend of 2 </a:t>
            </a:r>
            <a:r>
              <a:rPr lang="en-GB" dirty="0">
                <a:solidFill>
                  <a:prstClr val="black"/>
                </a:solidFill>
                <a:latin typeface="Arial"/>
              </a:rPr>
              <a:t>has the probability of 25% occurrence (</a:t>
            </a:r>
            <a:r>
              <a:rPr lang="en-GB" b="1" dirty="0">
                <a:solidFill>
                  <a:srgbClr val="0072C6"/>
                </a:solidFill>
                <a:latin typeface="Arial"/>
              </a:rPr>
              <a:t>one in four</a:t>
            </a:r>
            <a:r>
              <a:rPr lang="en-GB" dirty="0">
                <a:solidFill>
                  <a:prstClr val="black"/>
                </a:solidFill>
                <a:latin typeface="Arial"/>
              </a:rPr>
              <a:t>)</a:t>
            </a:r>
          </a:p>
          <a:p>
            <a:pPr marL="454091" lvl="1" defTabSz="908182"/>
            <a:endParaRPr lang="en-GB" b="1" dirty="0">
              <a:solidFill>
                <a:srgbClr val="0072C6"/>
              </a:solidFill>
              <a:latin typeface="Arial"/>
            </a:endParaRPr>
          </a:p>
          <a:p>
            <a:pPr marL="454091" lvl="1" defTabSz="908182"/>
            <a:r>
              <a:rPr lang="en-GB" b="1" dirty="0">
                <a:solidFill>
                  <a:srgbClr val="0072C6"/>
                </a:solidFill>
                <a:latin typeface="Arial"/>
              </a:rPr>
              <a:t>A trend of 4 </a:t>
            </a:r>
            <a:r>
              <a:rPr lang="en-GB" dirty="0">
                <a:solidFill>
                  <a:prstClr val="black"/>
                </a:solidFill>
                <a:latin typeface="Arial"/>
              </a:rPr>
              <a:t>has the probability of 6.25% occurrence (</a:t>
            </a:r>
            <a:r>
              <a:rPr lang="en-GB" b="1" dirty="0">
                <a:solidFill>
                  <a:srgbClr val="0072C6"/>
                </a:solidFill>
                <a:latin typeface="Arial"/>
              </a:rPr>
              <a:t>one in sixteen</a:t>
            </a:r>
            <a:r>
              <a:rPr lang="en-GB" dirty="0">
                <a:solidFill>
                  <a:prstClr val="black"/>
                </a:solidFill>
                <a:latin typeface="Arial"/>
              </a:rPr>
              <a:t>)</a:t>
            </a:r>
          </a:p>
          <a:p>
            <a:pPr marL="454091" lvl="1" defTabSz="908182"/>
            <a:endParaRPr lang="en-GB" dirty="0">
              <a:solidFill>
                <a:prstClr val="black"/>
              </a:solidFill>
              <a:latin typeface="Arial"/>
            </a:endParaRPr>
          </a:p>
          <a:p>
            <a:pPr marL="454091" lvl="1" defTabSz="908182"/>
            <a:r>
              <a:rPr lang="en-GB" b="1" dirty="0">
                <a:solidFill>
                  <a:srgbClr val="0072C6"/>
                </a:solidFill>
                <a:latin typeface="Arial"/>
              </a:rPr>
              <a:t>A trend of 6 </a:t>
            </a:r>
            <a:r>
              <a:rPr lang="en-GB" dirty="0">
                <a:solidFill>
                  <a:prstClr val="black"/>
                </a:solidFill>
                <a:latin typeface="Arial"/>
              </a:rPr>
              <a:t>has the probability of 1.56% occurrence  (</a:t>
            </a:r>
            <a:r>
              <a:rPr lang="en-GB" b="1" dirty="0">
                <a:solidFill>
                  <a:srgbClr val="0072C6"/>
                </a:solidFill>
                <a:latin typeface="Arial"/>
              </a:rPr>
              <a:t>one in sixty-four</a:t>
            </a:r>
            <a:r>
              <a:rPr lang="en-GB" dirty="0">
                <a:solidFill>
                  <a:prstClr val="black"/>
                </a:solidFill>
                <a:latin typeface="Arial"/>
              </a:rPr>
              <a:t>)</a:t>
            </a:r>
          </a:p>
          <a:p>
            <a:pPr marL="454091" lvl="1" defTabSz="908182"/>
            <a:endParaRPr lang="en-GB" dirty="0">
              <a:solidFill>
                <a:prstClr val="black"/>
              </a:solidFill>
              <a:latin typeface="Arial"/>
            </a:endParaRPr>
          </a:p>
          <a:p>
            <a:pPr marL="454091" lvl="1" defTabSz="908182"/>
            <a:r>
              <a:rPr lang="en-GB" b="1" dirty="0">
                <a:solidFill>
                  <a:srgbClr val="0072C6"/>
                </a:solidFill>
                <a:latin typeface="Arial"/>
              </a:rPr>
              <a:t>A trend of 7 </a:t>
            </a:r>
            <a:r>
              <a:rPr lang="en-GB" dirty="0">
                <a:solidFill>
                  <a:prstClr val="black"/>
                </a:solidFill>
                <a:latin typeface="Arial"/>
              </a:rPr>
              <a:t>has the probability of 0.8% occurrence  (</a:t>
            </a:r>
            <a:r>
              <a:rPr lang="en-GB" b="1" dirty="0">
                <a:solidFill>
                  <a:srgbClr val="0072C6"/>
                </a:solidFill>
                <a:latin typeface="Arial"/>
              </a:rPr>
              <a:t>one in one hundred and twenty-eight</a:t>
            </a:r>
            <a:r>
              <a:rPr lang="en-GB" dirty="0">
                <a:solidFill>
                  <a:prstClr val="black"/>
                </a:solidFill>
                <a:latin typeface="Arial"/>
              </a:rPr>
              <a:t>)</a:t>
            </a:r>
          </a:p>
        </p:txBody>
      </p:sp>
      <p:sp>
        <p:nvSpPr>
          <p:cNvPr id="10" name="Oval 9">
            <a:extLst>
              <a:ext uri="{FF2B5EF4-FFF2-40B4-BE49-F238E27FC236}">
                <a16:creationId xmlns:a16="http://schemas.microsoft.com/office/drawing/2014/main" id="{206648B1-32F4-4FD3-A0C2-1F54BD268786}"/>
              </a:ext>
            </a:extLst>
          </p:cNvPr>
          <p:cNvSpPr/>
          <p:nvPr/>
        </p:nvSpPr>
        <p:spPr>
          <a:xfrm>
            <a:off x="2342901" y="4406058"/>
            <a:ext cx="6454160" cy="132986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n>
                <a:solidFill>
                  <a:srgbClr val="005EB8"/>
                </a:solidFill>
              </a:ln>
              <a:solidFill>
                <a:srgbClr val="FFC000"/>
              </a:solidFill>
            </a:endParaRPr>
          </a:p>
        </p:txBody>
      </p:sp>
      <p:sp>
        <p:nvSpPr>
          <p:cNvPr id="2" name="Rectangle 1">
            <a:extLst>
              <a:ext uri="{FF2B5EF4-FFF2-40B4-BE49-F238E27FC236}">
                <a16:creationId xmlns:a16="http://schemas.microsoft.com/office/drawing/2014/main" id="{7E6993D4-6D45-452B-8344-CE99FDFB0506}"/>
              </a:ext>
            </a:extLst>
          </p:cNvPr>
          <p:cNvSpPr/>
          <p:nvPr/>
        </p:nvSpPr>
        <p:spPr>
          <a:xfrm>
            <a:off x="2614148" y="1419789"/>
            <a:ext cx="5830575" cy="646331"/>
          </a:xfrm>
          <a:prstGeom prst="rect">
            <a:avLst/>
          </a:prstGeom>
        </p:spPr>
        <p:txBody>
          <a:bodyPr wrap="square">
            <a:spAutoFit/>
          </a:bodyPr>
          <a:lstStyle/>
          <a:p>
            <a:r>
              <a:rPr lang="en-GB" dirty="0">
                <a:solidFill>
                  <a:prstClr val="black"/>
                </a:solidFill>
                <a:latin typeface="Arial"/>
              </a:rPr>
              <a:t>In a random system with 50% chance of improvement or decline..</a:t>
            </a:r>
            <a:endParaRPr lang="en-GB" dirty="0"/>
          </a:p>
        </p:txBody>
      </p:sp>
      <p:sp>
        <p:nvSpPr>
          <p:cNvPr id="12" name="Title 5">
            <a:extLst>
              <a:ext uri="{FF2B5EF4-FFF2-40B4-BE49-F238E27FC236}">
                <a16:creationId xmlns:a16="http://schemas.microsoft.com/office/drawing/2014/main" id="{B4CD8589-79AA-4271-8B20-ACBC95EB2A49}"/>
              </a:ext>
            </a:extLst>
          </p:cNvPr>
          <p:cNvSpPr txBox="1">
            <a:spLocks/>
          </p:cNvSpPr>
          <p:nvPr/>
        </p:nvSpPr>
        <p:spPr>
          <a:xfrm>
            <a:off x="0" y="128279"/>
            <a:ext cx="12192000" cy="621434"/>
          </a:xfrm>
          <a:prstGeom prst="rect">
            <a:avLst/>
          </a:prstGeom>
        </p:spPr>
        <p:txBody>
          <a:bodyPr anchor="ctr">
            <a:normAutofit/>
          </a:bodyPr>
          <a:lstStyle>
            <a:lvl1pPr algn="ctr" defTabSz="914400" rtl="0" eaLnBrk="1" latinLnBrk="0" hangingPunct="1">
              <a:lnSpc>
                <a:spcPct val="90000"/>
              </a:lnSpc>
              <a:spcBef>
                <a:spcPct val="0"/>
              </a:spcBef>
              <a:buNone/>
              <a:defRPr sz="1800" b="1" kern="1200">
                <a:solidFill>
                  <a:schemeClr val="accent1"/>
                </a:solidFill>
                <a:latin typeface="Arial" panose="020B0604020202020204" pitchFamily="34" charset="0"/>
                <a:ea typeface="+mj-ea"/>
                <a:cs typeface="Arial" panose="020B0604020202020204" pitchFamily="34" charset="0"/>
              </a:defRPr>
            </a:lvl1pPr>
          </a:lstStyle>
          <a:p>
            <a:r>
              <a:rPr lang="en-GB" sz="3200" dirty="0"/>
              <a:t>7 points?</a:t>
            </a:r>
          </a:p>
        </p:txBody>
      </p:sp>
      <p:pic>
        <p:nvPicPr>
          <p:cNvPr id="3" name="Audio 2">
            <a:hlinkClick r:id="" action="ppaction://media"/>
            <a:extLst>
              <a:ext uri="{FF2B5EF4-FFF2-40B4-BE49-F238E27FC236}">
                <a16:creationId xmlns:a16="http://schemas.microsoft.com/office/drawing/2014/main" id="{3EF1884A-FC86-421E-9CF0-9A14FB429BC2}"/>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1225656399"/>
      </p:ext>
    </p:extLst>
  </p:cSld>
  <p:clrMapOvr>
    <a:masterClrMapping/>
  </p:clrMapOvr>
  <mc:AlternateContent xmlns:mc="http://schemas.openxmlformats.org/markup-compatibility/2006" xmlns:p14="http://schemas.microsoft.com/office/powerpoint/2010/main">
    <mc:Choice Requires="p14">
      <p:transition spd="slow" p14:dur="2000" advTm="27020"/>
    </mc:Choice>
    <mc:Fallback xmlns="">
      <p:transition spd="slow" advTm="270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1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3.6|3.3|8.5|5.6|8.5|4.1|2.2"/>
</p:tagLst>
</file>

<file path=ppt/tags/tag2.xml><?xml version="1.0" encoding="utf-8"?>
<p:tagLst xmlns:a="http://schemas.openxmlformats.org/drawingml/2006/main" xmlns:r="http://schemas.openxmlformats.org/officeDocument/2006/relationships" xmlns:p="http://schemas.openxmlformats.org/presentationml/2006/main">
  <p:tag name="TIMING" val="|1.3|7.7|24.8|12.8|8.2"/>
</p:tagLst>
</file>

<file path=ppt/tags/tag3.xml><?xml version="1.0" encoding="utf-8"?>
<p:tagLst xmlns:a="http://schemas.openxmlformats.org/drawingml/2006/main" xmlns:r="http://schemas.openxmlformats.org/officeDocument/2006/relationships" xmlns:p="http://schemas.openxmlformats.org/presentationml/2006/main">
  <p:tag name="TIMING" val="|23.9|13.7"/>
</p:tagLst>
</file>

<file path=ppt/tags/tag4.xml><?xml version="1.0" encoding="utf-8"?>
<p:tagLst xmlns:a="http://schemas.openxmlformats.org/drawingml/2006/main" xmlns:r="http://schemas.openxmlformats.org/officeDocument/2006/relationships" xmlns:p="http://schemas.openxmlformats.org/presentationml/2006/main">
  <p:tag name="TIMING" val="|23.8|17.5|59.5"/>
</p:tagLst>
</file>

<file path=ppt/tags/tag5.xml><?xml version="1.0" encoding="utf-8"?>
<p:tagLst xmlns:a="http://schemas.openxmlformats.org/drawingml/2006/main" xmlns:r="http://schemas.openxmlformats.org/officeDocument/2006/relationships" xmlns:p="http://schemas.openxmlformats.org/presentationml/2006/main">
  <p:tag name="TIMING" val="|24.4"/>
</p:tagLst>
</file>

<file path=ppt/tags/tag6.xml><?xml version="1.0" encoding="utf-8"?>
<p:tagLst xmlns:a="http://schemas.openxmlformats.org/drawingml/2006/main" xmlns:r="http://schemas.openxmlformats.org/officeDocument/2006/relationships" xmlns:p="http://schemas.openxmlformats.org/presentationml/2006/main">
  <p:tag name="TIMING" val="|16.7|1.3|26.9|3.1"/>
</p:tagLst>
</file>

<file path=ppt/tags/tag7.xml><?xml version="1.0" encoding="utf-8"?>
<p:tagLst xmlns:a="http://schemas.openxmlformats.org/drawingml/2006/main" xmlns:r="http://schemas.openxmlformats.org/officeDocument/2006/relationships" xmlns:p="http://schemas.openxmlformats.org/presentationml/2006/main">
  <p:tag name="TIMING" val="|16.7"/>
</p:tagLst>
</file>

<file path=ppt/tags/tag8.xml><?xml version="1.0" encoding="utf-8"?>
<p:tagLst xmlns:a="http://schemas.openxmlformats.org/drawingml/2006/main" xmlns:r="http://schemas.openxmlformats.org/officeDocument/2006/relationships" xmlns:p="http://schemas.openxmlformats.org/presentationml/2006/main">
  <p:tag name="TIMING" val="|21.1|27.4|15.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11067</TotalTime>
  <Words>2486</Words>
  <Application>Microsoft Office PowerPoint</Application>
  <PresentationFormat>Widescreen</PresentationFormat>
  <Paragraphs>197</Paragraphs>
  <Slides>18</Slides>
  <Notes>16</Notes>
  <HiddenSlides>0</HiddenSlides>
  <MMClips>17</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Arial (Headings)</vt:lpstr>
      <vt:lpstr>Calibri</vt:lpstr>
      <vt:lpstr>Office Theme</vt:lpstr>
      <vt:lpstr>Making Data Count &amp; Statistical Process Control (SPC)</vt:lpstr>
      <vt:lpstr>Session Plan</vt:lpstr>
      <vt:lpstr>Is information important?</vt:lpstr>
      <vt:lpstr>Making Data Count</vt:lpstr>
      <vt:lpstr>Two point comparison &amp; RAG</vt:lpstr>
      <vt:lpstr>SPC – A Different Perspective</vt:lpstr>
      <vt:lpstr>PowerPoint Presentation</vt:lpstr>
      <vt:lpstr>PowerPoint Presentation</vt:lpstr>
      <vt:lpstr>PowerPoint Presentation</vt:lpstr>
      <vt:lpstr>PowerPoint Presentation</vt:lpstr>
      <vt:lpstr>A Different Perspective</vt:lpstr>
      <vt:lpstr>PowerPoint Presentation</vt:lpstr>
      <vt:lpstr>Why should we use SPC charts?</vt:lpstr>
      <vt:lpstr>PowerPoint Presentation</vt:lpstr>
      <vt:lpstr>SPC Icons</vt:lpstr>
      <vt:lpstr>Making Data Count Resources &amp; Links</vt:lpstr>
      <vt:lpstr>Making Data Count Resources &amp; Links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 Solly</dc:creator>
  <cp:lastModifiedBy>Ben Solly</cp:lastModifiedBy>
  <cp:revision>910</cp:revision>
  <cp:lastPrinted>2020-06-22T08:39:24Z</cp:lastPrinted>
  <dcterms:created xsi:type="dcterms:W3CDTF">2020-05-18T13:01:32Z</dcterms:created>
  <dcterms:modified xsi:type="dcterms:W3CDTF">2020-10-20T17:13:21Z</dcterms:modified>
</cp:coreProperties>
</file>