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61" r:id="rId6"/>
    <p:sldId id="265" r:id="rId7"/>
    <p:sldId id="271" r:id="rId8"/>
    <p:sldId id="266" r:id="rId9"/>
    <p:sldId id="267" r:id="rId10"/>
    <p:sldId id="272" r:id="rId11"/>
    <p:sldId id="273" r:id="rId12"/>
    <p:sldId id="269" r:id="rId13"/>
    <p:sldId id="274" r:id="rId14"/>
    <p:sldId id="275" r:id="rId15"/>
    <p:sldId id="276" r:id="rId16"/>
    <p:sldId id="277" r:id="rId17"/>
    <p:sldId id="278" r:id="rId18"/>
    <p:sldId id="279" r:id="rId19"/>
    <p:sldId id="26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0FE"/>
    <a:srgbClr val="FAFBCD"/>
    <a:srgbClr val="E1F0D9"/>
    <a:srgbClr val="FFB5AF"/>
    <a:srgbClr val="D6E1F2"/>
    <a:srgbClr val="C9D7ED"/>
    <a:srgbClr val="00D661"/>
    <a:srgbClr val="FFE8CD"/>
    <a:srgbClr val="FFD7A7"/>
    <a:srgbClr val="FFCA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5BA9B3-FA2B-475E-9963-BB6350DCBB2B}" type="datetimeFigureOut">
              <a:t>2/4/2025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F4F0C3-DB87-41B8-975C-49FAA1BEBA33}" type="slidenum">
              <a:t>‹#›</a:t>
            </a:fld>
            <a:endParaRPr lang="en-GB"/>
          </a:p>
        </p:txBody>
      </p:sp>
    </p:spTree>
    <p:extLst>
      <p:ext uri="{BB962C8B-B14F-4D97-AF65-F5344CB8AC3E}">
        <p14:creationId xmlns:p14="http://schemas.microsoft.com/office/powerpoint/2010/main" val="341435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FF4F0C3-DB87-41B8-975C-49FAA1BEBA33}" type="slidenum">
              <a:rPr lang="en-GB" smtClean="0"/>
              <a:t>1</a:t>
            </a:fld>
            <a:endParaRPr lang="en-GB"/>
          </a:p>
        </p:txBody>
      </p:sp>
    </p:spTree>
    <p:extLst>
      <p:ext uri="{BB962C8B-B14F-4D97-AF65-F5344CB8AC3E}">
        <p14:creationId xmlns:p14="http://schemas.microsoft.com/office/powerpoint/2010/main" val="212904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BFF4F0C3-DB87-41B8-975C-49FAA1BEBA33}" type="slidenum">
              <a:t>11</a:t>
            </a:fld>
            <a:endParaRPr lang="en-GB"/>
          </a:p>
        </p:txBody>
      </p:sp>
    </p:spTree>
    <p:extLst>
      <p:ext uri="{BB962C8B-B14F-4D97-AF65-F5344CB8AC3E}">
        <p14:creationId xmlns:p14="http://schemas.microsoft.com/office/powerpoint/2010/main" val="2902167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6C86C-D925-07C4-CF05-BB030FC8948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9240E9B2-B0BC-ED71-160C-F5F2832D24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0662092-CE64-96D1-D894-F7C7E4D21C66}"/>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5" name="Footer Placeholder 4">
            <a:extLst>
              <a:ext uri="{FF2B5EF4-FFF2-40B4-BE49-F238E27FC236}">
                <a16:creationId xmlns:a16="http://schemas.microsoft.com/office/drawing/2014/main" id="{EA195ADB-A84E-8BA3-0632-AE16CBF121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053761-D6C0-56C9-CB77-21F9FE2BFD85}"/>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4203589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73E5B-663E-CD41-6A96-C71E7370732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C2CFC7F-B88A-B911-1C3D-4006473D1A7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F6CEC25-762E-0A18-1232-7C1C6D7A15C4}"/>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5" name="Footer Placeholder 4">
            <a:extLst>
              <a:ext uri="{FF2B5EF4-FFF2-40B4-BE49-F238E27FC236}">
                <a16:creationId xmlns:a16="http://schemas.microsoft.com/office/drawing/2014/main" id="{91793F3D-A685-BCD7-B31A-5A9CD04652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134D5E-27AA-4EDD-AE59-A84070F922EC}"/>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3896707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FC1BB9-0D10-D1E4-61B9-1D9A6204CD9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299DFD2E-9131-DED2-3867-0B8F525C740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0B955AC-2301-FB32-53E6-95CE8B4AA4C9}"/>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5" name="Footer Placeholder 4">
            <a:extLst>
              <a:ext uri="{FF2B5EF4-FFF2-40B4-BE49-F238E27FC236}">
                <a16:creationId xmlns:a16="http://schemas.microsoft.com/office/drawing/2014/main" id="{37631D62-61A4-3BE2-7275-8700D0CD4E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3FE9A4-B7D3-EA7F-75F5-D64A83CCCEF3}"/>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2793024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2D254-3B2E-0527-4568-0677F06469B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4476AE5-6890-6CF7-F88C-D28BF60A7B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FBEC0CD-9045-F4A5-FC7F-D9F9663241FA}"/>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5" name="Footer Placeholder 4">
            <a:extLst>
              <a:ext uri="{FF2B5EF4-FFF2-40B4-BE49-F238E27FC236}">
                <a16:creationId xmlns:a16="http://schemas.microsoft.com/office/drawing/2014/main" id="{8840B63C-5F41-DEC2-B7DC-2BD92DAB6A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DEAA73-4EEE-5660-C208-F9E1F7D80C7C}"/>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411743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F3212-E20C-B0F8-951C-E824170D61C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9C974BD-ADE8-852C-58DA-9F5ACAB2C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244141-7DA6-C31D-64E2-2B3EF0628C7F}"/>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5" name="Footer Placeholder 4">
            <a:extLst>
              <a:ext uri="{FF2B5EF4-FFF2-40B4-BE49-F238E27FC236}">
                <a16:creationId xmlns:a16="http://schemas.microsoft.com/office/drawing/2014/main" id="{639F4C49-2668-FB7F-9CDB-443B94FB1E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6423C8-B891-C58D-5732-8AEEF0E8E887}"/>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1639343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A91C5-71B3-43BB-F650-9060B0159FC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29AC88D-CD13-CCBF-636A-36EB78AD332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CCBD396E-F04B-D8E0-38FA-50E205CC4F9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5DB02B82-1BC9-CFD2-F8C1-3B58D856934E}"/>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6" name="Footer Placeholder 5">
            <a:extLst>
              <a:ext uri="{FF2B5EF4-FFF2-40B4-BE49-F238E27FC236}">
                <a16:creationId xmlns:a16="http://schemas.microsoft.com/office/drawing/2014/main" id="{15F200C9-BF6C-D979-709B-AAD7BD9762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9A6278-3ACA-BE8A-A9E8-2645B6FC3BCE}"/>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3074451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B2C93-C10F-39CD-055C-390D3805D2A4}"/>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26B2E53-B747-C01F-4D7E-221D4447B7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5B2E831-1E2D-710D-F31A-9D19EFA50B2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396AFCD-7FC9-F1DC-55BD-965EE008F8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8787D-1879-E729-7F63-8EAC76EB5AD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892B974-941E-B69A-32B3-33C27B8A91B5}"/>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8" name="Footer Placeholder 7">
            <a:extLst>
              <a:ext uri="{FF2B5EF4-FFF2-40B4-BE49-F238E27FC236}">
                <a16:creationId xmlns:a16="http://schemas.microsoft.com/office/drawing/2014/main" id="{91F71A22-BDA0-5264-7BD5-D7D3B171FE0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78E64B-55BC-AF23-7BD6-E7389BD7CCD5}"/>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1508554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0594D-903B-2187-68AB-54F04612D2EC}"/>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084956A-B515-C139-F406-0BAB78CA7534}"/>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4" name="Footer Placeholder 3">
            <a:extLst>
              <a:ext uri="{FF2B5EF4-FFF2-40B4-BE49-F238E27FC236}">
                <a16:creationId xmlns:a16="http://schemas.microsoft.com/office/drawing/2014/main" id="{C7744E70-DEA5-F08D-3D82-3EA2EB4FDA3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499D0CC-4310-9D12-9F5D-0506D4E74822}"/>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2475934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26E6E1-DCE2-29A1-9E4B-52D51D00F979}"/>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3" name="Footer Placeholder 2">
            <a:extLst>
              <a:ext uri="{FF2B5EF4-FFF2-40B4-BE49-F238E27FC236}">
                <a16:creationId xmlns:a16="http://schemas.microsoft.com/office/drawing/2014/main" id="{5F5C9E4D-EBF3-F54C-E937-194ADED4621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1816E94-7230-F5BB-F847-5F8D8C95BE59}"/>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2633491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CD84-19D5-2339-C59B-03BCCE8AF8F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9E9C0976-4128-D6D4-E805-4217F95299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30A07BC-B23A-6D66-B8FB-B364D479D5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2154D02-F68F-E347-1984-7D3E9E51075D}"/>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6" name="Footer Placeholder 5">
            <a:extLst>
              <a:ext uri="{FF2B5EF4-FFF2-40B4-BE49-F238E27FC236}">
                <a16:creationId xmlns:a16="http://schemas.microsoft.com/office/drawing/2014/main" id="{93D9450B-01C7-471A-D370-242FEF20DC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5A5095-C4D6-E1B3-720F-BE6A368D934A}"/>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1743566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23E71-4A48-875B-CB68-3EF867E53E2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9DE7E0F-68D4-0407-5489-58C19FB8C2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EED4F4-6C73-7F2A-8731-8C1366AE8A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27F47E1-3731-E2C4-A777-E2827FA7B332}"/>
              </a:ext>
            </a:extLst>
          </p:cNvPr>
          <p:cNvSpPr>
            <a:spLocks noGrp="1"/>
          </p:cNvSpPr>
          <p:nvPr>
            <p:ph type="dt" sz="half" idx="10"/>
          </p:nvPr>
        </p:nvSpPr>
        <p:spPr/>
        <p:txBody>
          <a:bodyPr/>
          <a:lstStyle/>
          <a:p>
            <a:fld id="{C1864DB7-2A81-4636-911D-38BD9E159C81}" type="datetimeFigureOut">
              <a:rPr lang="en-GB" smtClean="0"/>
              <a:t>04/02/2025</a:t>
            </a:fld>
            <a:endParaRPr lang="en-GB"/>
          </a:p>
        </p:txBody>
      </p:sp>
      <p:sp>
        <p:nvSpPr>
          <p:cNvPr id="6" name="Footer Placeholder 5">
            <a:extLst>
              <a:ext uri="{FF2B5EF4-FFF2-40B4-BE49-F238E27FC236}">
                <a16:creationId xmlns:a16="http://schemas.microsoft.com/office/drawing/2014/main" id="{140B6267-0C2D-FC78-F2CA-2F9875ACDA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3D14D2-69BF-0B2B-E7AC-967488D70F23}"/>
              </a:ext>
            </a:extLst>
          </p:cNvPr>
          <p:cNvSpPr>
            <a:spLocks noGrp="1"/>
          </p:cNvSpPr>
          <p:nvPr>
            <p:ph type="sldNum" sz="quarter" idx="12"/>
          </p:nvPr>
        </p:nvSpPr>
        <p:spPr/>
        <p:txBody>
          <a:bodyPr/>
          <a:lstStyle/>
          <a:p>
            <a:fld id="{8FC32165-2B07-4B6F-A95E-ED695D7F3FC1}" type="slidenum">
              <a:rPr lang="en-GB" smtClean="0"/>
              <a:t>‹#›</a:t>
            </a:fld>
            <a:endParaRPr lang="en-GB"/>
          </a:p>
        </p:txBody>
      </p:sp>
    </p:spTree>
    <p:extLst>
      <p:ext uri="{BB962C8B-B14F-4D97-AF65-F5344CB8AC3E}">
        <p14:creationId xmlns:p14="http://schemas.microsoft.com/office/powerpoint/2010/main" val="665593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235073-AF46-F576-CAAB-966829C453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25DC539-6552-964A-A764-89796E3D99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33138CA-F20A-BE03-F422-C961CA7558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64DB7-2A81-4636-911D-38BD9E159C81}" type="datetimeFigureOut">
              <a:rPr lang="en-GB" smtClean="0"/>
              <a:t>04/02/2025</a:t>
            </a:fld>
            <a:endParaRPr lang="en-GB"/>
          </a:p>
        </p:txBody>
      </p:sp>
      <p:sp>
        <p:nvSpPr>
          <p:cNvPr id="5" name="Footer Placeholder 4">
            <a:extLst>
              <a:ext uri="{FF2B5EF4-FFF2-40B4-BE49-F238E27FC236}">
                <a16:creationId xmlns:a16="http://schemas.microsoft.com/office/drawing/2014/main" id="{37A90B64-9E00-92E5-D1AF-3FDEC0D7EB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8654B60-482E-E051-CEE3-E5FB091C46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32165-2B07-4B6F-A95E-ED695D7F3FC1}" type="slidenum">
              <a:rPr lang="en-GB" smtClean="0"/>
              <a:t>‹#›</a:t>
            </a:fld>
            <a:endParaRPr lang="en-GB"/>
          </a:p>
        </p:txBody>
      </p:sp>
    </p:spTree>
    <p:extLst>
      <p:ext uri="{BB962C8B-B14F-4D97-AF65-F5344CB8AC3E}">
        <p14:creationId xmlns:p14="http://schemas.microsoft.com/office/powerpoint/2010/main" val="2986647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shsc.nhs.uk/sites/default/files/2024-06/EDS-Report%20_%202023.pdf" TargetMode="External"/><Relationship Id="rId2" Type="http://schemas.openxmlformats.org/officeDocument/2006/relationships/hyperlink" Target="https://www.shsc.nhs.uk/sites/default/files/2024-06/Sheffield%20Health%20and%20Social%20Care%20Equality%20Objectives%202024_2028.pdf"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shsc.nhs.uk/sites/default/files/2024-06/EDS-Report%20_%202023.pdf" TargetMode="External"/><Relationship Id="rId2" Type="http://schemas.openxmlformats.org/officeDocument/2006/relationships/hyperlink" Target="https://www.shsc.nhs.uk/sites/default/files/2024-06/Sheffield%20Health%20and%20Social%20Care%20Equality%20Objectives%202024_2028.pdf"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0D0B25-5207-1264-7684-E55A71A62306}"/>
              </a:ext>
            </a:extLst>
          </p:cNvPr>
          <p:cNvSpPr>
            <a:spLocks noGrp="1"/>
          </p:cNvSpPr>
          <p:nvPr>
            <p:ph type="title"/>
          </p:nvPr>
        </p:nvSpPr>
        <p:spPr>
          <a:xfrm>
            <a:off x="600527" y="42532"/>
            <a:ext cx="9854256" cy="706029"/>
          </a:xfrm>
        </p:spPr>
        <p:txBody>
          <a:bodyPr>
            <a:normAutofit/>
          </a:bodyPr>
          <a:lstStyle/>
          <a:p>
            <a:r>
              <a:rPr lang="en-GB" sz="3600" b="1">
                <a:solidFill>
                  <a:schemeClr val="accent1">
                    <a:lumMod val="75000"/>
                  </a:schemeClr>
                </a:solidFill>
              </a:rPr>
              <a:t>PCREF Pilot site report for Quarter:   2  of 2024/25</a:t>
            </a:r>
          </a:p>
        </p:txBody>
      </p:sp>
      <p:sp>
        <p:nvSpPr>
          <p:cNvPr id="5" name="Text Placeholder 4">
            <a:extLst>
              <a:ext uri="{FF2B5EF4-FFF2-40B4-BE49-F238E27FC236}">
                <a16:creationId xmlns:a16="http://schemas.microsoft.com/office/drawing/2014/main" id="{EBC417C3-17EB-6C27-DDAC-221620401BA9}"/>
              </a:ext>
            </a:extLst>
          </p:cNvPr>
          <p:cNvSpPr>
            <a:spLocks noGrp="1"/>
          </p:cNvSpPr>
          <p:nvPr>
            <p:ph type="body" idx="1"/>
          </p:nvPr>
        </p:nvSpPr>
        <p:spPr>
          <a:xfrm>
            <a:off x="565620" y="717285"/>
            <a:ext cx="9600257" cy="369332"/>
          </a:xfrm>
        </p:spPr>
        <p:txBody>
          <a:bodyPr>
            <a:normAutofit/>
          </a:bodyPr>
          <a:lstStyle/>
          <a:p>
            <a:r>
              <a:rPr lang="en-GB" sz="2000" b="0"/>
              <a:t>Name of Trust/</a:t>
            </a:r>
            <a:r>
              <a:rPr lang="en-GB" sz="2000" b="0" strike="sngStrike"/>
              <a:t>region</a:t>
            </a:r>
            <a:r>
              <a:rPr lang="en-GB" sz="2000" b="0"/>
              <a:t>/</a:t>
            </a:r>
            <a:r>
              <a:rPr lang="en-GB" sz="2000" b="0" strike="sngStrike"/>
              <a:t>ICB</a:t>
            </a:r>
            <a:r>
              <a:rPr lang="en-GB" sz="2000" b="0"/>
              <a:t>: Sheffield Health &amp; Social Care	Date: February 2025</a:t>
            </a:r>
          </a:p>
        </p:txBody>
      </p:sp>
      <p:graphicFrame>
        <p:nvGraphicFramePr>
          <p:cNvPr id="20" name="Table 19">
            <a:extLst>
              <a:ext uri="{FF2B5EF4-FFF2-40B4-BE49-F238E27FC236}">
                <a16:creationId xmlns:a16="http://schemas.microsoft.com/office/drawing/2014/main" id="{3CA6E4EC-E184-B4C3-B4C0-B82EF81382D8}"/>
              </a:ext>
            </a:extLst>
          </p:cNvPr>
          <p:cNvGraphicFramePr>
            <a:graphicFrameLocks noGrp="1"/>
          </p:cNvGraphicFramePr>
          <p:nvPr>
            <p:extLst>
              <p:ext uri="{D42A27DB-BD31-4B8C-83A1-F6EECF244321}">
                <p14:modId xmlns:p14="http://schemas.microsoft.com/office/powerpoint/2010/main" val="3773127244"/>
              </p:ext>
            </p:extLst>
          </p:nvPr>
        </p:nvGraphicFramePr>
        <p:xfrm>
          <a:off x="10267406" y="1028336"/>
          <a:ext cx="1643873" cy="1411060"/>
        </p:xfrm>
        <a:graphic>
          <a:graphicData uri="http://schemas.openxmlformats.org/drawingml/2006/table">
            <a:tbl>
              <a:tblPr/>
              <a:tblGrid>
                <a:gridCol w="1088453">
                  <a:extLst>
                    <a:ext uri="{9D8B030D-6E8A-4147-A177-3AD203B41FA5}">
                      <a16:colId xmlns:a16="http://schemas.microsoft.com/office/drawing/2014/main" val="20000"/>
                    </a:ext>
                  </a:extLst>
                </a:gridCol>
                <a:gridCol w="555420">
                  <a:extLst>
                    <a:ext uri="{9D8B030D-6E8A-4147-A177-3AD203B41FA5}">
                      <a16:colId xmlns:a16="http://schemas.microsoft.com/office/drawing/2014/main" val="20001"/>
                    </a:ext>
                  </a:extLst>
                </a:gridCol>
              </a:tblGrid>
              <a:tr h="3527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695325" rtl="0" eaLnBrk="1" fontAlgn="base" latinLnBrk="0" hangingPunct="1">
                        <a:lnSpc>
                          <a:spcPct val="90000"/>
                        </a:lnSpc>
                        <a:spcBef>
                          <a:spcPct val="30000"/>
                        </a:spcBef>
                        <a:spcAft>
                          <a:spcPct val="0"/>
                        </a:spcAft>
                        <a:buClrTx/>
                        <a:buSzTx/>
                        <a:buFontTx/>
                        <a:buNone/>
                        <a:tabLst>
                          <a:tab pos="352425" algn="l"/>
                          <a:tab pos="722313" algn="l"/>
                          <a:tab pos="1074738" algn="l"/>
                          <a:tab pos="1427163" algn="l"/>
                          <a:tab pos="1700213" algn="l"/>
                        </a:tabLst>
                      </a:pPr>
                      <a:r>
                        <a:rPr kumimoji="0" lang="en-AU" sz="1000" b="1" i="0" u="none" strike="noStrike" cap="none" normalizeH="0" baseline="0">
                          <a:ln>
                            <a:noFill/>
                          </a:ln>
                          <a:solidFill>
                            <a:schemeClr val="bg1"/>
                          </a:solidFill>
                          <a:effectLst/>
                          <a:latin typeface="+mn-lt"/>
                          <a:cs typeface="Calibri" pitchFamily="34" charset="0"/>
                        </a:rPr>
                        <a:t>Summary Progress</a:t>
                      </a:r>
                    </a:p>
                  </a:txBody>
                  <a:tcPr marL="43200" marR="0" marT="46800" marB="46800" horzOverflow="overflow">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5EB8"/>
                      </a:solidFill>
                      <a:prstDash val="solid"/>
                      <a:round/>
                      <a:headEnd type="none" w="med" len="med"/>
                      <a:tailEnd type="none" w="med" len="med"/>
                    </a:lnB>
                    <a:lnTlToBr>
                      <a:noFill/>
                    </a:lnTlToBr>
                    <a:lnBlToTr>
                      <a:noFill/>
                    </a:lnBlToTr>
                    <a:solidFill>
                      <a:srgbClr val="003087"/>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95325" rtl="0" eaLnBrk="1" fontAlgn="base" latinLnBrk="0" hangingPunct="1">
                        <a:lnSpc>
                          <a:spcPct val="90000"/>
                        </a:lnSpc>
                        <a:spcBef>
                          <a:spcPct val="30000"/>
                        </a:spcBef>
                        <a:spcAft>
                          <a:spcPct val="0"/>
                        </a:spcAft>
                        <a:buClrTx/>
                        <a:buSzTx/>
                        <a:buFontTx/>
                        <a:buNone/>
                        <a:tabLst>
                          <a:tab pos="352425" algn="l"/>
                          <a:tab pos="722313" algn="l"/>
                          <a:tab pos="1074738" algn="l"/>
                          <a:tab pos="1427163" algn="l"/>
                          <a:tab pos="1700213" algn="l"/>
                        </a:tabLst>
                      </a:pPr>
                      <a:r>
                        <a:rPr kumimoji="0" lang="en-AU" sz="1000" b="1" i="0" u="none" strike="noStrike" cap="none" normalizeH="0" baseline="0">
                          <a:ln>
                            <a:noFill/>
                          </a:ln>
                          <a:solidFill>
                            <a:schemeClr val="bg1"/>
                          </a:solidFill>
                          <a:effectLst/>
                          <a:latin typeface="+mn-lt"/>
                          <a:cs typeface="Calibri" pitchFamily="34" charset="0"/>
                        </a:rPr>
                        <a:t>Status</a:t>
                      </a:r>
                    </a:p>
                  </a:txBody>
                  <a:tcPr marL="43200" marR="0" marT="46800" marB="46800" horzOverflow="overflow">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5EB8"/>
                      </a:solidFill>
                      <a:prstDash val="solid"/>
                      <a:round/>
                      <a:headEnd type="none" w="med" len="med"/>
                      <a:tailEnd type="none" w="med" len="med"/>
                    </a:lnB>
                    <a:lnTlToBr>
                      <a:noFill/>
                    </a:lnTlToBr>
                    <a:lnBlToTr>
                      <a:noFill/>
                    </a:lnBlToTr>
                    <a:solidFill>
                      <a:srgbClr val="003087"/>
                    </a:solidFill>
                  </a:tcPr>
                </a:tc>
                <a:extLst>
                  <a:ext uri="{0D108BD9-81ED-4DB2-BD59-A6C34878D82A}">
                    <a16:rowId xmlns:a16="http://schemas.microsoft.com/office/drawing/2014/main" val="10000"/>
                  </a:ext>
                </a:extLst>
              </a:tr>
              <a:tr h="3527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695325" rtl="0" eaLnBrk="1" fontAlgn="base" latinLnBrk="0" hangingPunct="1">
                        <a:lnSpc>
                          <a:spcPct val="90000"/>
                        </a:lnSpc>
                        <a:spcBef>
                          <a:spcPct val="30000"/>
                        </a:spcBef>
                        <a:spcAft>
                          <a:spcPct val="0"/>
                        </a:spcAft>
                        <a:buClrTx/>
                        <a:buSzTx/>
                        <a:buFontTx/>
                        <a:buNone/>
                        <a:tabLst>
                          <a:tab pos="352425" algn="l"/>
                          <a:tab pos="722313" algn="l"/>
                          <a:tab pos="1074738" algn="l"/>
                          <a:tab pos="1427163" algn="l"/>
                          <a:tab pos="1700213" algn="l"/>
                        </a:tabLst>
                        <a:defRPr/>
                      </a:pPr>
                      <a:r>
                        <a:rPr kumimoji="0" lang="en-AU" sz="1200" b="0" i="0" u="none" strike="noStrike" cap="none" normalizeH="0" baseline="0">
                          <a:ln>
                            <a:noFill/>
                          </a:ln>
                          <a:solidFill>
                            <a:schemeClr val="tx1"/>
                          </a:solidFill>
                          <a:effectLst/>
                          <a:latin typeface="+mn-lt"/>
                          <a:cs typeface="Calibri" pitchFamily="34" charset="0"/>
                        </a:rPr>
                        <a:t>PCREF Part 1</a:t>
                      </a:r>
                    </a:p>
                  </a:txBody>
                  <a:tcPr marL="43200" marR="0" marT="46800" marB="46800" horzOverflow="overflow">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95325" rtl="0" eaLnBrk="1" fontAlgn="base" latinLnBrk="0" hangingPunct="1">
                        <a:lnSpc>
                          <a:spcPct val="90000"/>
                        </a:lnSpc>
                        <a:spcBef>
                          <a:spcPct val="30000"/>
                        </a:spcBef>
                        <a:spcAft>
                          <a:spcPct val="0"/>
                        </a:spcAft>
                        <a:buClrTx/>
                        <a:buSzTx/>
                        <a:buFontTx/>
                        <a:buNone/>
                        <a:tabLst>
                          <a:tab pos="1074738" algn="l"/>
                          <a:tab pos="1427163" algn="l"/>
                          <a:tab pos="1700213" algn="l"/>
                        </a:tabLst>
                      </a:pPr>
                      <a:r>
                        <a:rPr kumimoji="0" lang="en-AU" sz="1200" b="1" i="0" u="none" strike="noStrike" cap="none" normalizeH="0" baseline="0">
                          <a:ln>
                            <a:noFill/>
                          </a:ln>
                          <a:solidFill>
                            <a:schemeClr val="tx1"/>
                          </a:solidFill>
                          <a:effectLst/>
                          <a:latin typeface="+mn-lt"/>
                        </a:rPr>
                        <a:t>IP</a:t>
                      </a:r>
                    </a:p>
                  </a:txBody>
                  <a:tcPr marL="43200" marR="0" marT="46800" marB="46800" anchor="ctr" horzOverflow="overflow">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3527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695325" rtl="0" eaLnBrk="1" fontAlgn="base" latinLnBrk="0" hangingPunct="1">
                        <a:lnSpc>
                          <a:spcPct val="90000"/>
                        </a:lnSpc>
                        <a:spcBef>
                          <a:spcPct val="30000"/>
                        </a:spcBef>
                        <a:spcAft>
                          <a:spcPct val="0"/>
                        </a:spcAft>
                        <a:buClrTx/>
                        <a:buSzTx/>
                        <a:buFontTx/>
                        <a:buNone/>
                        <a:tabLst>
                          <a:tab pos="352425" algn="l"/>
                          <a:tab pos="722313" algn="l"/>
                          <a:tab pos="1074738" algn="l"/>
                          <a:tab pos="1427163" algn="l"/>
                          <a:tab pos="1700213" algn="l"/>
                        </a:tabLst>
                        <a:defRPr/>
                      </a:pPr>
                      <a:r>
                        <a:rPr kumimoji="0" lang="en-AU" sz="1200" b="0" i="0" u="none" strike="noStrike" cap="none" normalizeH="0" baseline="0">
                          <a:ln>
                            <a:noFill/>
                          </a:ln>
                          <a:solidFill>
                            <a:schemeClr val="tx1"/>
                          </a:solidFill>
                          <a:effectLst/>
                          <a:latin typeface="+mn-lt"/>
                          <a:cs typeface="Calibri" pitchFamily="34" charset="0"/>
                        </a:rPr>
                        <a:t>PCREF Part 2</a:t>
                      </a:r>
                    </a:p>
                  </a:txBody>
                  <a:tcPr marL="43200" marR="0" marT="46800" marB="46800" horzOverflow="overflow">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95325" rtl="0" eaLnBrk="1" fontAlgn="base" latinLnBrk="0" hangingPunct="1">
                        <a:lnSpc>
                          <a:spcPct val="90000"/>
                        </a:lnSpc>
                        <a:spcBef>
                          <a:spcPct val="30000"/>
                        </a:spcBef>
                        <a:spcAft>
                          <a:spcPct val="0"/>
                        </a:spcAft>
                        <a:buClrTx/>
                        <a:buSzTx/>
                        <a:buFontTx/>
                        <a:buNone/>
                        <a:tabLst>
                          <a:tab pos="352425" algn="l"/>
                          <a:tab pos="722313" algn="l"/>
                          <a:tab pos="1074738" algn="l"/>
                          <a:tab pos="1427163" algn="l"/>
                          <a:tab pos="1700213" algn="l"/>
                        </a:tabLst>
                      </a:pPr>
                      <a:r>
                        <a:rPr kumimoji="0" lang="en-AU" sz="1200" b="1" i="0" u="none" strike="noStrike" cap="none" normalizeH="0" baseline="0">
                          <a:ln>
                            <a:noFill/>
                          </a:ln>
                          <a:solidFill>
                            <a:schemeClr val="tx1"/>
                          </a:solidFill>
                          <a:effectLst/>
                          <a:latin typeface="+mn-lt"/>
                        </a:rPr>
                        <a:t>IP</a:t>
                      </a:r>
                    </a:p>
                  </a:txBody>
                  <a:tcPr marL="43200" marR="0" marT="46800" marB="46800" anchor="ctr" horzOverflow="overflow">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35276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695325" rtl="0" eaLnBrk="1" fontAlgn="base" latinLnBrk="0" hangingPunct="1">
                        <a:lnSpc>
                          <a:spcPct val="90000"/>
                        </a:lnSpc>
                        <a:spcBef>
                          <a:spcPct val="30000"/>
                        </a:spcBef>
                        <a:spcAft>
                          <a:spcPct val="0"/>
                        </a:spcAft>
                        <a:buClrTx/>
                        <a:buSzTx/>
                        <a:buFontTx/>
                        <a:buNone/>
                        <a:tabLst>
                          <a:tab pos="352425" algn="l"/>
                          <a:tab pos="722313" algn="l"/>
                          <a:tab pos="1074738" algn="l"/>
                          <a:tab pos="1427163" algn="l"/>
                          <a:tab pos="1700213" algn="l"/>
                        </a:tabLst>
                        <a:defRPr/>
                      </a:pPr>
                      <a:r>
                        <a:rPr kumimoji="0" lang="en-AU" sz="1200" b="0" i="0" u="none" strike="noStrike" cap="none" normalizeH="0" baseline="0">
                          <a:ln>
                            <a:noFill/>
                          </a:ln>
                          <a:solidFill>
                            <a:schemeClr val="tx1"/>
                          </a:solidFill>
                          <a:effectLst/>
                          <a:latin typeface="+mn-lt"/>
                          <a:cs typeface="Calibri" pitchFamily="34" charset="0"/>
                        </a:rPr>
                        <a:t>PCREF Part 3</a:t>
                      </a:r>
                    </a:p>
                  </a:txBody>
                  <a:tcPr marL="43200" marR="0" marT="46800" marB="46800" horzOverflow="overflow">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695325" rtl="0" eaLnBrk="1" fontAlgn="base" latinLnBrk="0" hangingPunct="1">
                        <a:lnSpc>
                          <a:spcPct val="90000"/>
                        </a:lnSpc>
                        <a:spcBef>
                          <a:spcPct val="30000"/>
                        </a:spcBef>
                        <a:spcAft>
                          <a:spcPct val="0"/>
                        </a:spcAft>
                        <a:buClrTx/>
                        <a:buSzTx/>
                        <a:buFontTx/>
                        <a:buNone/>
                        <a:tabLst>
                          <a:tab pos="352425" algn="l"/>
                          <a:tab pos="722313" algn="l"/>
                          <a:tab pos="1074738" algn="l"/>
                          <a:tab pos="1427163" algn="l"/>
                          <a:tab pos="1700213" algn="l"/>
                        </a:tabLst>
                      </a:pPr>
                      <a:r>
                        <a:rPr kumimoji="0" lang="en-AU" sz="1200" b="1" i="0" u="none" strike="noStrike" cap="none" normalizeH="0" baseline="0">
                          <a:ln>
                            <a:noFill/>
                          </a:ln>
                          <a:solidFill>
                            <a:schemeClr val="tx1"/>
                          </a:solidFill>
                          <a:effectLst/>
                          <a:latin typeface="+mn-lt"/>
                        </a:rPr>
                        <a:t>IP</a:t>
                      </a:r>
                    </a:p>
                  </a:txBody>
                  <a:tcPr marL="43200" marR="0" marT="46800" marB="46800" anchor="ctr" horzOverflow="overflow">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bl>
          </a:graphicData>
        </a:graphic>
      </p:graphicFrame>
      <p:sp>
        <p:nvSpPr>
          <p:cNvPr id="31" name="Title 1">
            <a:extLst>
              <a:ext uri="{FF2B5EF4-FFF2-40B4-BE49-F238E27FC236}">
                <a16:creationId xmlns:a16="http://schemas.microsoft.com/office/drawing/2014/main" id="{43FF5B13-5099-8A35-364E-EAA33452EFEE}"/>
              </a:ext>
            </a:extLst>
          </p:cNvPr>
          <p:cNvSpPr txBox="1">
            <a:spLocks/>
          </p:cNvSpPr>
          <p:nvPr/>
        </p:nvSpPr>
        <p:spPr>
          <a:xfrm>
            <a:off x="622299" y="3168767"/>
            <a:ext cx="11288980" cy="369332"/>
          </a:xfrm>
          <a:prstGeom prst="rect">
            <a:avLst/>
          </a:prstGeom>
          <a:solidFill>
            <a:srgbClr val="00B050"/>
          </a:solidFill>
          <a:ln w="15875">
            <a:solidFill>
              <a:srgbClr val="00B050"/>
            </a:solid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a:latin typeface="+mn-lt"/>
                <a:ea typeface="+mn-ea"/>
                <a:cs typeface="+mn-cs"/>
              </a:rPr>
              <a:t>Part 1: Leadership and governance</a:t>
            </a:r>
          </a:p>
        </p:txBody>
      </p:sp>
      <p:graphicFrame>
        <p:nvGraphicFramePr>
          <p:cNvPr id="33" name="Table 33">
            <a:extLst>
              <a:ext uri="{FF2B5EF4-FFF2-40B4-BE49-F238E27FC236}">
                <a16:creationId xmlns:a16="http://schemas.microsoft.com/office/drawing/2014/main" id="{464C5C9B-1303-646B-A99D-01F113B8E882}"/>
              </a:ext>
            </a:extLst>
          </p:cNvPr>
          <p:cNvGraphicFramePr>
            <a:graphicFrameLocks noGrp="1"/>
          </p:cNvGraphicFramePr>
          <p:nvPr>
            <p:extLst>
              <p:ext uri="{D42A27DB-BD31-4B8C-83A1-F6EECF244321}">
                <p14:modId xmlns:p14="http://schemas.microsoft.com/office/powerpoint/2010/main" val="3777005943"/>
              </p:ext>
            </p:extLst>
          </p:nvPr>
        </p:nvGraphicFramePr>
        <p:xfrm>
          <a:off x="622299" y="1099753"/>
          <a:ext cx="9486901" cy="1860263"/>
        </p:xfrm>
        <a:graphic>
          <a:graphicData uri="http://schemas.openxmlformats.org/drawingml/2006/table">
            <a:tbl>
              <a:tblPr firstRow="1" bandRow="1">
                <a:tableStyleId>{69012ECD-51FC-41F1-AA8D-1B2483CD663E}</a:tableStyleId>
              </a:tblPr>
              <a:tblGrid>
                <a:gridCol w="9486901">
                  <a:extLst>
                    <a:ext uri="{9D8B030D-6E8A-4147-A177-3AD203B41FA5}">
                      <a16:colId xmlns:a16="http://schemas.microsoft.com/office/drawing/2014/main" val="3117509514"/>
                    </a:ext>
                  </a:extLst>
                </a:gridCol>
              </a:tblGrid>
              <a:tr h="506411">
                <a:tc>
                  <a:txBody>
                    <a:bodyPr/>
                    <a:lstStyle/>
                    <a:p>
                      <a:r>
                        <a:rPr lang="en-GB" sz="1800"/>
                        <a:t>Key achievements overall since last update </a:t>
                      </a:r>
                    </a:p>
                  </a:txBody>
                  <a:tcPr>
                    <a:solidFill>
                      <a:schemeClr val="accent1">
                        <a:lumMod val="75000"/>
                      </a:schemeClr>
                    </a:solidFill>
                  </a:tcPr>
                </a:tc>
                <a:extLst>
                  <a:ext uri="{0D108BD9-81ED-4DB2-BD59-A6C34878D82A}">
                    <a16:rowId xmlns:a16="http://schemas.microsoft.com/office/drawing/2014/main" val="4138830354"/>
                  </a:ext>
                </a:extLst>
              </a:tr>
              <a:tr h="135385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Formal partnership developed with community groups – Community Development Workers (CDW)</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kern="1200">
                        <a:solidFill>
                          <a:srgbClr val="26282A"/>
                        </a:solidFill>
                        <a:effectLst/>
                        <a:latin typeface="Aptos Display" panose="020B0004020202020204" pitchFamily="34" charset="0"/>
                        <a:ea typeface="+mn-ea"/>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The PCREF evaluation (MHIN)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kern="1200">
                        <a:solidFill>
                          <a:srgbClr val="26282A"/>
                        </a:solidFill>
                        <a:effectLst/>
                        <a:latin typeface="Aptos Display" panose="020B0004020202020204" pitchFamily="34" charset="0"/>
                        <a:ea typeface="+mn-ea"/>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Culture of Care Quality Improvement programme</a:t>
                      </a:r>
                    </a:p>
                  </a:txBody>
                  <a:tcPr/>
                </a:tc>
                <a:extLst>
                  <a:ext uri="{0D108BD9-81ED-4DB2-BD59-A6C34878D82A}">
                    <a16:rowId xmlns:a16="http://schemas.microsoft.com/office/drawing/2014/main" val="2974904746"/>
                  </a:ext>
                </a:extLst>
              </a:tr>
            </a:tbl>
          </a:graphicData>
        </a:graphic>
      </p:graphicFrame>
      <p:sp>
        <p:nvSpPr>
          <p:cNvPr id="35" name="TextBox 34">
            <a:extLst>
              <a:ext uri="{FF2B5EF4-FFF2-40B4-BE49-F238E27FC236}">
                <a16:creationId xmlns:a16="http://schemas.microsoft.com/office/drawing/2014/main" id="{B7B1FC8C-F3ED-E096-840A-CC87C6168EE3}"/>
              </a:ext>
            </a:extLst>
          </p:cNvPr>
          <p:cNvSpPr txBox="1"/>
          <p:nvPr/>
        </p:nvSpPr>
        <p:spPr>
          <a:xfrm>
            <a:off x="10166238" y="2439396"/>
            <a:ext cx="1302295" cy="646331"/>
          </a:xfrm>
          <a:prstGeom prst="rect">
            <a:avLst/>
          </a:prstGeom>
          <a:noFill/>
        </p:spPr>
        <p:txBody>
          <a:bodyPr wrap="square" rtlCol="0">
            <a:spAutoFit/>
          </a:bodyPr>
          <a:lstStyle/>
          <a:p>
            <a:r>
              <a:rPr lang="en-GB" sz="1200">
                <a:solidFill>
                  <a:srgbClr val="00B050"/>
                </a:solidFill>
              </a:rPr>
              <a:t>Complete   =	</a:t>
            </a:r>
            <a:r>
              <a:rPr lang="en-GB" sz="1200" b="1">
                <a:solidFill>
                  <a:srgbClr val="00B050"/>
                </a:solidFill>
              </a:rPr>
              <a:t>C</a:t>
            </a:r>
          </a:p>
          <a:p>
            <a:r>
              <a:rPr lang="en-GB" sz="1200">
                <a:solidFill>
                  <a:schemeClr val="accent4"/>
                </a:solidFill>
              </a:rPr>
              <a:t>In progress =	</a:t>
            </a:r>
            <a:r>
              <a:rPr lang="en-GB" sz="1200" b="1">
                <a:solidFill>
                  <a:schemeClr val="accent4"/>
                </a:solidFill>
              </a:rPr>
              <a:t>IP</a:t>
            </a:r>
          </a:p>
          <a:p>
            <a:r>
              <a:rPr lang="en-GB" sz="1200">
                <a:solidFill>
                  <a:srgbClr val="FF0000"/>
                </a:solidFill>
              </a:rPr>
              <a:t>Not started = 	</a:t>
            </a:r>
            <a:r>
              <a:rPr lang="en-GB" sz="1200" b="1">
                <a:solidFill>
                  <a:srgbClr val="FF0000"/>
                </a:solidFill>
              </a:rPr>
              <a:t>NS</a:t>
            </a:r>
          </a:p>
        </p:txBody>
      </p:sp>
      <p:graphicFrame>
        <p:nvGraphicFramePr>
          <p:cNvPr id="2" name="Table 28">
            <a:extLst>
              <a:ext uri="{FF2B5EF4-FFF2-40B4-BE49-F238E27FC236}">
                <a16:creationId xmlns:a16="http://schemas.microsoft.com/office/drawing/2014/main" id="{2C6D7135-5B51-D13D-3CFE-0F6C566661BF}"/>
              </a:ext>
            </a:extLst>
          </p:cNvPr>
          <p:cNvGraphicFramePr>
            <a:graphicFrameLocks noGrp="1"/>
          </p:cNvGraphicFramePr>
          <p:nvPr>
            <p:extLst>
              <p:ext uri="{D42A27DB-BD31-4B8C-83A1-F6EECF244321}">
                <p14:modId xmlns:p14="http://schemas.microsoft.com/office/powerpoint/2010/main" val="1645806746"/>
              </p:ext>
            </p:extLst>
          </p:nvPr>
        </p:nvGraphicFramePr>
        <p:xfrm>
          <a:off x="622299" y="3631409"/>
          <a:ext cx="11288980" cy="3060207"/>
        </p:xfrm>
        <a:graphic>
          <a:graphicData uri="http://schemas.openxmlformats.org/drawingml/2006/table">
            <a:tbl>
              <a:tblPr firstRow="1" bandRow="1">
                <a:tableStyleId>{912C8C85-51F0-491E-9774-3900AFEF0FD7}</a:tableStyleId>
              </a:tblPr>
              <a:tblGrid>
                <a:gridCol w="11288980">
                  <a:extLst>
                    <a:ext uri="{9D8B030D-6E8A-4147-A177-3AD203B41FA5}">
                      <a16:colId xmlns:a16="http://schemas.microsoft.com/office/drawing/2014/main" val="3443316982"/>
                    </a:ext>
                  </a:extLst>
                </a:gridCol>
              </a:tblGrid>
              <a:tr h="386857">
                <a:tc>
                  <a:txBody>
                    <a:bodyPr/>
                    <a:lstStyle/>
                    <a:p>
                      <a:r>
                        <a:rPr lang="en-GB" sz="1800">
                          <a:solidFill>
                            <a:schemeClr val="tx1"/>
                          </a:solidFill>
                          <a:latin typeface="+mn-lt"/>
                          <a:cs typeface="Arial" panose="020B0604020202020204" pitchFamily="34" charset="0"/>
                        </a:rPr>
                        <a:t>Summary of progress on part 1</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94227722"/>
                  </a:ext>
                </a:extLst>
              </a:tr>
              <a:tr h="2375947">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There has been a delay in finalising the contract details for the CDW’s which is being expeditated by the Executive Director of Nursing.  Once finalised recruitment to the posts can be finalised in achieving improved community engagement, better understanding and information within racialised communities across key groups in Sheffield.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The PCREF evaluation focuses on four key activities that constitute the core of the PCREF evaluation which is due to be completed in the first quarter of 2024/25. The evaluation activities are: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Enhanced monitoring of inpatient restrictive practice via the post-incident review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Cultural advocacy on inpatient wards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Improving access and pathways to mental health in racialised communities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Improvement of protected characteristics data collection methods.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A workshop is planned later this month by the researcher heading up this evaluation to present their findings.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1400" kern="1200">
                          <a:solidFill>
                            <a:srgbClr val="26282A"/>
                          </a:solidFill>
                          <a:effectLst/>
                          <a:latin typeface="Aptos Display" panose="020B0004020202020204" pitchFamily="34" charset="0"/>
                          <a:ea typeface="+mn-ea"/>
                          <a:cs typeface="Calibri" panose="020F0502020204030204" pitchFamily="34" charset="0"/>
                        </a:rPr>
                        <a:t>Culture of Care Quality Improvement (Q)I programme is underway, and a lived experience lead has been recruited to ensure there is diverse representation from people with relevant lived experience and these people will form the Inpatient Reference Panel for the duration of this work.</a:t>
                      </a:r>
                      <a:endParaRPr lang="en-GB" sz="1400" kern="1200" noProof="0">
                        <a:solidFill>
                          <a:srgbClr val="26282A"/>
                        </a:solidFill>
                        <a:effectLst/>
                        <a:latin typeface="Aptos Display" panose="020B0004020202020204" pitchFamily="34" charset="0"/>
                        <a:ea typeface="+mn-ea"/>
                        <a:cs typeface="Calibri" panose="020F050202020403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3703904463"/>
                  </a:ext>
                </a:extLst>
              </a:tr>
            </a:tbl>
          </a:graphicData>
        </a:graphic>
      </p:graphicFrame>
      <p:pic>
        <p:nvPicPr>
          <p:cNvPr id="6" name="Picture 5" descr="Logo&#10;&#10;Description automatically generated">
            <a:extLst>
              <a:ext uri="{FF2B5EF4-FFF2-40B4-BE49-F238E27FC236}">
                <a16:creationId xmlns:a16="http://schemas.microsoft.com/office/drawing/2014/main" id="{3F089791-E685-FD0C-34CD-605AD3AF9631}"/>
              </a:ext>
            </a:extLst>
          </p:cNvPr>
          <p:cNvPicPr>
            <a:picLocks noChangeAspect="1"/>
          </p:cNvPicPr>
          <p:nvPr/>
        </p:nvPicPr>
        <p:blipFill>
          <a:blip r:embed="rId3"/>
          <a:stretch>
            <a:fillRect/>
          </a:stretch>
        </p:blipFill>
        <p:spPr>
          <a:xfrm>
            <a:off x="10743688" y="166384"/>
            <a:ext cx="1025739" cy="831303"/>
          </a:xfrm>
          <a:prstGeom prst="rect">
            <a:avLst/>
          </a:prstGeom>
        </p:spPr>
      </p:pic>
    </p:spTree>
    <p:extLst>
      <p:ext uri="{BB962C8B-B14F-4D97-AF65-F5344CB8AC3E}">
        <p14:creationId xmlns:p14="http://schemas.microsoft.com/office/powerpoint/2010/main" val="1586599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CCFF735-201C-D403-5730-AF668379EF22}"/>
              </a:ext>
            </a:extLst>
          </p:cNvPr>
          <p:cNvGraphicFramePr>
            <a:graphicFrameLocks noGrp="1"/>
          </p:cNvGraphicFramePr>
          <p:nvPr>
            <p:extLst>
              <p:ext uri="{D42A27DB-BD31-4B8C-83A1-F6EECF244321}">
                <p14:modId xmlns:p14="http://schemas.microsoft.com/office/powerpoint/2010/main" val="593059027"/>
              </p:ext>
            </p:extLst>
          </p:nvPr>
        </p:nvGraphicFramePr>
        <p:xfrm>
          <a:off x="160256" y="1025233"/>
          <a:ext cx="11834520" cy="5634163"/>
        </p:xfrm>
        <a:graphic>
          <a:graphicData uri="http://schemas.openxmlformats.org/drawingml/2006/table">
            <a:tbl>
              <a:tblPr firstRow="1" bandRow="1">
                <a:tableStyleId>{5A111915-BE36-4E01-A7E5-04B1672EAD32}</a:tableStyleId>
              </a:tblPr>
              <a:tblGrid>
                <a:gridCol w="5999605">
                  <a:extLst>
                    <a:ext uri="{9D8B030D-6E8A-4147-A177-3AD203B41FA5}">
                      <a16:colId xmlns:a16="http://schemas.microsoft.com/office/drawing/2014/main" val="3312644836"/>
                    </a:ext>
                  </a:extLst>
                </a:gridCol>
                <a:gridCol w="5834915">
                  <a:extLst>
                    <a:ext uri="{9D8B030D-6E8A-4147-A177-3AD203B41FA5}">
                      <a16:colId xmlns:a16="http://schemas.microsoft.com/office/drawing/2014/main" val="3073220166"/>
                    </a:ext>
                  </a:extLst>
                </a:gridCol>
              </a:tblGrid>
              <a:tr h="101900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a:solidFill>
                            <a:schemeClr val="tx1"/>
                          </a:solidFill>
                        </a:rPr>
                        <a:t>Cultural awareness</a:t>
                      </a:r>
                      <a:endParaRPr lang="en-GB" sz="1800" b="0">
                        <a:solidFill>
                          <a:schemeClr val="tx1"/>
                        </a:solidFill>
                      </a:endParaRPr>
                    </a:p>
                    <a:p>
                      <a:pPr marL="171450" lvl="0" indent="-171450">
                        <a:buFont typeface="Wingdings" panose="05000000000000000000" pitchFamily="2" charset="2"/>
                        <a:buChar char="ü"/>
                      </a:pPr>
                      <a:r>
                        <a:rPr lang="en-GB" sz="1200" b="0" kern="1200">
                          <a:solidFill>
                            <a:schemeClr val="tx1"/>
                          </a:solidFill>
                          <a:effectLst/>
                          <a:latin typeface="Arial"/>
                          <a:ea typeface="+mn-ea"/>
                          <a:cs typeface="Arial"/>
                        </a:rPr>
                        <a:t>Make sure you understand the diverse needs of the community you serve.</a:t>
                      </a:r>
                    </a:p>
                    <a:p>
                      <a:pPr marL="171450" lvl="0" indent="-171450">
                        <a:buFont typeface="Wingdings" panose="05000000000000000000" pitchFamily="2" charset="2"/>
                        <a:buChar char="ü"/>
                      </a:pPr>
                      <a:r>
                        <a:rPr lang="en-GB" sz="1200" b="0" kern="1200">
                          <a:solidFill>
                            <a:schemeClr val="tx1"/>
                          </a:solidFill>
                          <a:effectLst/>
                          <a:latin typeface="Arial"/>
                          <a:ea typeface="+mn-ea"/>
                          <a:cs typeface="Arial"/>
                        </a:rPr>
                        <a:t>Co-design culturally appropriate services that reflect the needs of the community you serve.</a:t>
                      </a:r>
                    </a:p>
                    <a:p>
                      <a:pPr marL="171450" indent="-171450">
                        <a:buFont typeface="Wingdings" panose="05000000000000000000" pitchFamily="2" charset="2"/>
                        <a:buChar char="ü"/>
                      </a:pPr>
                      <a:r>
                        <a:rPr lang="en-GB" sz="1200" b="0" kern="1200">
                          <a:solidFill>
                            <a:schemeClr val="tx1"/>
                          </a:solidFill>
                          <a:effectLst/>
                          <a:latin typeface="Arial"/>
                          <a:ea typeface="+mn-ea"/>
                          <a:cs typeface="Arial"/>
                        </a:rPr>
                        <a:t>Collect and monitor evidence to assess cultural competence and embed improvements that is an anti- and anti-racism -oppressive approach, including clinical practices and equality, diversity and inclusion practices across the trust workforce</a:t>
                      </a:r>
                      <a:endParaRPr lang="en-GB" sz="1200" b="0">
                        <a:latin typeface="Arial"/>
                        <a:cs typeface="Aria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GB"/>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4107522416"/>
                  </a:ext>
                </a:extLst>
              </a:tr>
              <a:tr h="311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Governance and Leadership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0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srgbClr val="231F20"/>
                          </a:solidFill>
                          <a:effectLst/>
                          <a:latin typeface="+mn-lt"/>
                          <a:ea typeface="Calibri"/>
                          <a:cs typeface="Times New Roman"/>
                        </a:rPr>
                        <a:t>Policy and Practice</a:t>
                      </a:r>
                      <a:endParaRPr lang="en-GB" sz="1600" b="1" kern="1200">
                        <a:solidFill>
                          <a:srgbClr val="231F20"/>
                        </a:solidFill>
                        <a:effectLst/>
                        <a:latin typeface="+mn-lt"/>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0D9"/>
                    </a:solidFill>
                  </a:tcPr>
                </a:tc>
                <a:extLst>
                  <a:ext uri="{0D108BD9-81ED-4DB2-BD59-A6C34878D82A}">
                    <a16:rowId xmlns:a16="http://schemas.microsoft.com/office/drawing/2014/main" val="2865081573"/>
                  </a:ext>
                </a:extLst>
              </a:tr>
              <a:tr h="1062089">
                <a:tc>
                  <a:txBody>
                    <a:bodyPr/>
                    <a:lstStyle/>
                    <a:p>
                      <a:r>
                        <a:rPr lang="en-GB" sz="1200" b="0">
                          <a:latin typeface="Arial"/>
                          <a:cs typeface="Arial"/>
                        </a:rPr>
                        <a:t>The organisation has a regular online all-staff-invite meeting on health inequalities which is chaired by the Health Inequalities lead.</a:t>
                      </a:r>
                    </a:p>
                    <a:p>
                      <a:r>
                        <a:rPr lang="en-GB" sz="1200" b="0">
                          <a:latin typeface="Arial"/>
                          <a:cs typeface="Arial"/>
                        </a:rPr>
                        <a:t>Population health inequalities forum.</a:t>
                      </a:r>
                    </a:p>
                    <a:p>
                      <a:endParaRPr lang="en-GB" sz="1200" b="0">
                        <a:latin typeface="Arial"/>
                        <a:cs typeface="Arial"/>
                      </a:endParaRPr>
                    </a:p>
                    <a:p>
                      <a:endParaRPr lang="en-GB" sz="1200" b="0" dirty="0">
                        <a:latin typeface="Arial"/>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b="0"/>
                        <a:t>Catering and Food Safety Policy</a:t>
                      </a:r>
                    </a:p>
                    <a:p>
                      <a:pPr marL="0" marR="0" lvl="0" indent="0" algn="l">
                        <a:lnSpc>
                          <a:spcPct val="100000"/>
                        </a:lnSpc>
                        <a:spcBef>
                          <a:spcPts val="0"/>
                        </a:spcBef>
                        <a:spcAft>
                          <a:spcPts val="0"/>
                        </a:spcAft>
                        <a:buClrTx/>
                        <a:buSzTx/>
                        <a:buFontTx/>
                        <a:buNone/>
                      </a:pPr>
                      <a:r>
                        <a:rPr lang="en-GB" sz="1400" b="0"/>
                        <a:t>Nutrition, Hydration steering group meetings(NHSG)</a:t>
                      </a:r>
                    </a:p>
                    <a:p>
                      <a:pPr marL="0" marR="0" lvl="0" indent="0" algn="l">
                        <a:lnSpc>
                          <a:spcPct val="100000"/>
                        </a:lnSpc>
                        <a:spcBef>
                          <a:spcPts val="0"/>
                        </a:spcBef>
                        <a:spcAft>
                          <a:spcPts val="0"/>
                        </a:spcAft>
                        <a:buClrTx/>
                        <a:buSzTx/>
                        <a:buFontTx/>
                        <a:buNone/>
                      </a:pPr>
                      <a:r>
                        <a:rPr lang="en-GB" sz="1400" b="0"/>
                        <a:t>Community meeting Feedback</a:t>
                      </a:r>
                    </a:p>
                    <a:p>
                      <a:pPr marL="0" marR="0" lvl="0" indent="0" algn="l">
                        <a:lnSpc>
                          <a:spcPct val="100000"/>
                        </a:lnSpc>
                        <a:spcBef>
                          <a:spcPts val="0"/>
                        </a:spcBef>
                        <a:spcAft>
                          <a:spcPts val="0"/>
                        </a:spcAft>
                        <a:buClrTx/>
                        <a:buSzTx/>
                        <a:buFontTx/>
                        <a:buNone/>
                      </a:pPr>
                      <a:r>
                        <a:rPr lang="en-GB" sz="1400" b="0"/>
                        <a:t>Staff Feedback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755732"/>
                  </a:ext>
                </a:extLst>
              </a:tr>
              <a:tr h="311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Data and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BC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Legislative and Statutory Compliance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89643932"/>
                  </a:ext>
                </a:extLst>
              </a:tr>
              <a:tr h="10973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latin typeface="Arial"/>
                        </a:rPr>
                        <a:t>Health inequalities dashboard launched in Forest Lodge in July 2024</a:t>
                      </a:r>
                    </a:p>
                    <a:p>
                      <a:pPr lvl="0">
                        <a:buNone/>
                      </a:pPr>
                      <a:endParaRPr lang="en-GB" sz="1200" dirty="0">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kern="1200">
                        <a:solidFill>
                          <a:schemeClr val="tx1"/>
                        </a:solidFill>
                        <a:latin typeface="Arial"/>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9554601"/>
                  </a:ext>
                </a:extLst>
              </a:tr>
              <a:tr h="270631">
                <a:tc gridSpan="2">
                  <a:txBody>
                    <a:bodyPr/>
                    <a:lstStyle/>
                    <a:p>
                      <a:r>
                        <a:rPr lang="en-GB" sz="1600" b="1"/>
                        <a:t>Please indicate if the organisational competency was embedded on an organisational level [  </a:t>
                      </a:r>
                      <a:r>
                        <a:rPr lang="en-GB" sz="1600" b="1">
                          <a:solidFill>
                            <a:srgbClr val="00B050"/>
                          </a:solidFill>
                        </a:rPr>
                        <a:t>✓</a:t>
                      </a:r>
                      <a:r>
                        <a:rPr lang="en-GB" sz="1600" b="1"/>
                        <a:t>  ] and or a service level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5985563"/>
                  </a:ext>
                </a:extLst>
              </a:tr>
              <a:tr h="1097354">
                <a:tc gridSpan="2">
                  <a:txBody>
                    <a:bodyPr/>
                    <a:lstStyle/>
                    <a:p>
                      <a:r>
                        <a:rPr lang="en-GB" sz="1400" b="1" dirty="0"/>
                        <a:t>Please provide an example on how the organisational competency has been embedded on an organisation level and/or a service level? </a:t>
                      </a:r>
                    </a:p>
                    <a:p>
                      <a:pPr marL="285750" lvl="0" indent="-285750">
                        <a:buFont typeface="Arial"/>
                        <a:buChar char="•"/>
                      </a:pPr>
                      <a:r>
                        <a:rPr lang="en-GB" sz="1400" b="0" dirty="0"/>
                        <a:t>4 weekly/2 weekly and daily menus displayed</a:t>
                      </a:r>
                    </a:p>
                    <a:p>
                      <a:pPr marL="285750" lvl="0" indent="-285750">
                        <a:buFont typeface="Arial"/>
                        <a:buChar char="•"/>
                      </a:pPr>
                      <a:r>
                        <a:rPr lang="en-GB" sz="1400" b="0" dirty="0"/>
                        <a:t>Cultural and Ethnic Food-A variety of Halal meals offered from </a:t>
                      </a:r>
                      <a:r>
                        <a:rPr lang="en-GB" sz="1400" b="0" dirty="0" err="1"/>
                        <a:t>Apetito</a:t>
                      </a:r>
                      <a:r>
                        <a:rPr lang="en-GB" sz="1400" b="0" dirty="0"/>
                        <a:t>, </a:t>
                      </a:r>
                      <a:r>
                        <a:rPr lang="en-GB" sz="1400" b="0" dirty="0" err="1"/>
                        <a:t>Bidfoods</a:t>
                      </a:r>
                      <a:r>
                        <a:rPr lang="en-GB" sz="1400" b="0" dirty="0"/>
                        <a:t> and made fresh at Forest Close</a:t>
                      </a:r>
                    </a:p>
                    <a:p>
                      <a:pPr marL="285750" lvl="0" indent="-285750">
                        <a:buFont typeface="Arial"/>
                        <a:buChar char="•"/>
                      </a:pPr>
                      <a:r>
                        <a:rPr lang="en-GB" sz="1400" b="0" dirty="0"/>
                        <a:t>A variety of Caribbean meals offered</a:t>
                      </a:r>
                    </a:p>
                    <a:p>
                      <a:pPr marL="285750" lvl="0" indent="-285750">
                        <a:buFont typeface="Arial"/>
                        <a:buChar char="•"/>
                      </a:pPr>
                      <a:r>
                        <a:rPr lang="en-GB" sz="1400" b="0" dirty="0"/>
                        <a:t>Information sent out to cater and celebrate-Black History month, Diwali, </a:t>
                      </a:r>
                      <a:r>
                        <a:rPr lang="en-GB" sz="1400" b="0" dirty="0" err="1"/>
                        <a:t>Ramadan,etc</a:t>
                      </a:r>
                      <a:endParaRPr lang="en-GB" sz="1400" b="0" dirty="0"/>
                    </a:p>
                    <a:p>
                      <a:pPr marL="285750" lvl="0" indent="-285750">
                        <a:buFont typeface="Arial"/>
                        <a:buChar char="•"/>
                      </a:pPr>
                      <a:r>
                        <a:rPr lang="en-GB" sz="1400" b="0" dirty="0"/>
                        <a:t>The Catering and Food Policy is being updated to give assurance of all foods 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7627833"/>
                  </a:ext>
                </a:extLst>
              </a:tr>
            </a:tbl>
          </a:graphicData>
        </a:graphic>
      </p:graphicFrame>
      <p:sp>
        <p:nvSpPr>
          <p:cNvPr id="3" name="Title 1">
            <a:extLst>
              <a:ext uri="{FF2B5EF4-FFF2-40B4-BE49-F238E27FC236}">
                <a16:creationId xmlns:a16="http://schemas.microsoft.com/office/drawing/2014/main" id="{28BC68DE-1264-15D4-E6F6-0EE2E23201EB}"/>
              </a:ext>
            </a:extLst>
          </p:cNvPr>
          <p:cNvSpPr txBox="1">
            <a:spLocks/>
          </p:cNvSpPr>
          <p:nvPr/>
        </p:nvSpPr>
        <p:spPr>
          <a:xfrm>
            <a:off x="160256" y="462223"/>
            <a:ext cx="11797553" cy="369332"/>
          </a:xfrm>
          <a:prstGeom prst="rect">
            <a:avLst/>
          </a:prstGeom>
          <a:solidFill>
            <a:schemeClr val="accent1">
              <a:lumMod val="60000"/>
              <a:lumOff val="40000"/>
            </a:schemeClr>
          </a:solidFill>
          <a:ln w="15875">
            <a:solidFill>
              <a:srgbClr val="0070C0"/>
            </a:solid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a:latin typeface="+mn-lt"/>
                <a:ea typeface="+mn-ea"/>
                <a:cs typeface="+mn-cs"/>
              </a:rPr>
              <a:t>Part 2: Organisational Competencies</a:t>
            </a:r>
          </a:p>
        </p:txBody>
      </p:sp>
      <p:sp>
        <p:nvSpPr>
          <p:cNvPr id="5" name="Text Placeholder 4">
            <a:extLst>
              <a:ext uri="{FF2B5EF4-FFF2-40B4-BE49-F238E27FC236}">
                <a16:creationId xmlns:a16="http://schemas.microsoft.com/office/drawing/2014/main" id="{D22FD6B5-A52C-6FF9-3EDB-3CE02112B08E}"/>
              </a:ext>
            </a:extLst>
          </p:cNvPr>
          <p:cNvSpPr txBox="1">
            <a:spLocks/>
          </p:cNvSpPr>
          <p:nvPr/>
        </p:nvSpPr>
        <p:spPr>
          <a:xfrm>
            <a:off x="160256" y="23395"/>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Sheffield Health &amp; Social Care NHS Foundation Trust	</a:t>
            </a:r>
            <a:r>
              <a:rPr lang="en-GB" sz="1800"/>
              <a:t>Date: February</a:t>
            </a:r>
            <a:r>
              <a:rPr lang="en-GB" sz="1800" b="0"/>
              <a:t> 2025</a:t>
            </a:r>
            <a:endParaRPr lang="en-GB" sz="1800"/>
          </a:p>
        </p:txBody>
      </p:sp>
    </p:spTree>
    <p:extLst>
      <p:ext uri="{BB962C8B-B14F-4D97-AF65-F5344CB8AC3E}">
        <p14:creationId xmlns:p14="http://schemas.microsoft.com/office/powerpoint/2010/main" val="52950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CCFF735-201C-D403-5730-AF668379EF22}"/>
              </a:ext>
            </a:extLst>
          </p:cNvPr>
          <p:cNvGraphicFramePr>
            <a:graphicFrameLocks noGrp="1"/>
          </p:cNvGraphicFramePr>
          <p:nvPr>
            <p:extLst>
              <p:ext uri="{D42A27DB-BD31-4B8C-83A1-F6EECF244321}">
                <p14:modId xmlns:p14="http://schemas.microsoft.com/office/powerpoint/2010/main" val="445635548"/>
              </p:ext>
            </p:extLst>
          </p:nvPr>
        </p:nvGraphicFramePr>
        <p:xfrm>
          <a:off x="639183" y="894946"/>
          <a:ext cx="11111555" cy="848501"/>
        </p:xfrm>
        <a:graphic>
          <a:graphicData uri="http://schemas.openxmlformats.org/drawingml/2006/table">
            <a:tbl>
              <a:tblPr firstRow="1" bandRow="1">
                <a:tableStyleId>{5A111915-BE36-4E01-A7E5-04B1672EAD32}</a:tableStyleId>
              </a:tblPr>
              <a:tblGrid>
                <a:gridCol w="11111555">
                  <a:extLst>
                    <a:ext uri="{9D8B030D-6E8A-4147-A177-3AD203B41FA5}">
                      <a16:colId xmlns:a16="http://schemas.microsoft.com/office/drawing/2014/main" val="3312644836"/>
                    </a:ext>
                  </a:extLst>
                </a:gridCol>
              </a:tblGrid>
              <a:tr h="848501">
                <a:tc>
                  <a:txBody>
                    <a:bodyPr/>
                    <a:lstStyle/>
                    <a:p>
                      <a:r>
                        <a:rPr lang="en-GB" sz="1800" b="1" kern="1200">
                          <a:solidFill>
                            <a:schemeClr val="tx1"/>
                          </a:solidFill>
                          <a:effectLst/>
                          <a:latin typeface="+mn-lt"/>
                          <a:ea typeface="+mn-ea"/>
                          <a:cs typeface="Arial" panose="020B0604020202020204" pitchFamily="34" charset="0"/>
                        </a:rPr>
                        <a:t>Staff knowledge and awareness </a:t>
                      </a:r>
                    </a:p>
                    <a:p>
                      <a:pPr marL="171450" lvl="0" indent="-171450">
                        <a:lnSpc>
                          <a:spcPct val="107000"/>
                        </a:lnSpc>
                        <a:buFont typeface="Wingdings" panose="05000000000000000000" pitchFamily="2" charset="2"/>
                        <a:buChar char="ü"/>
                      </a:pPr>
                      <a:r>
                        <a:rPr lang="en-GB" sz="1200" b="0">
                          <a:solidFill>
                            <a:srgbClr val="231F20"/>
                          </a:solidFill>
                          <a:effectLst/>
                          <a:latin typeface="Arial"/>
                          <a:ea typeface="Times New Roman" panose="02020603050405020304" pitchFamily="18" charset="0"/>
                          <a:cs typeface="Arial"/>
                        </a:rPr>
                        <a:t>Think about how your training standards, your policies and practices support staff to respond to the diverse needs of ethnic communities and make improvements where necessary. </a:t>
                      </a:r>
                      <a:endParaRPr lang="en-GB" sz="1200" b="0">
                        <a:solidFill>
                          <a:srgbClr val="231F20"/>
                        </a:solidFill>
                        <a:effectLst/>
                        <a:latin typeface="Arial"/>
                        <a:ea typeface="Calibri" panose="020F0502020204030204" pitchFamily="34" charset="0"/>
                        <a:cs typeface="Arial"/>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07522416"/>
                  </a:ext>
                </a:extLst>
              </a:tr>
            </a:tbl>
          </a:graphicData>
        </a:graphic>
      </p:graphicFrame>
      <p:sp>
        <p:nvSpPr>
          <p:cNvPr id="3" name="Title 1">
            <a:extLst>
              <a:ext uri="{FF2B5EF4-FFF2-40B4-BE49-F238E27FC236}">
                <a16:creationId xmlns:a16="http://schemas.microsoft.com/office/drawing/2014/main" id="{28BC68DE-1264-15D4-E6F6-0EE2E23201EB}"/>
              </a:ext>
            </a:extLst>
          </p:cNvPr>
          <p:cNvSpPr txBox="1">
            <a:spLocks/>
          </p:cNvSpPr>
          <p:nvPr/>
        </p:nvSpPr>
        <p:spPr>
          <a:xfrm>
            <a:off x="625183" y="431790"/>
            <a:ext cx="11111555" cy="369332"/>
          </a:xfrm>
          <a:prstGeom prst="rect">
            <a:avLst/>
          </a:prstGeom>
          <a:solidFill>
            <a:schemeClr val="accent1">
              <a:lumMod val="60000"/>
              <a:lumOff val="40000"/>
            </a:schemeClr>
          </a:solidFill>
          <a:ln w="15875">
            <a:solidFill>
              <a:srgbClr val="0070C0"/>
            </a:solid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a:latin typeface="+mn-lt"/>
                <a:ea typeface="+mn-ea"/>
                <a:cs typeface="+mn-cs"/>
              </a:rPr>
              <a:t>Part 2: Organisational Competencies</a:t>
            </a:r>
          </a:p>
        </p:txBody>
      </p:sp>
      <p:sp>
        <p:nvSpPr>
          <p:cNvPr id="5" name="Text Placeholder 4">
            <a:extLst>
              <a:ext uri="{FF2B5EF4-FFF2-40B4-BE49-F238E27FC236}">
                <a16:creationId xmlns:a16="http://schemas.microsoft.com/office/drawing/2014/main" id="{D22FD6B5-A52C-6FF9-3EDB-3CE02112B08E}"/>
              </a:ext>
            </a:extLst>
          </p:cNvPr>
          <p:cNvSpPr txBox="1">
            <a:spLocks/>
          </p:cNvSpPr>
          <p:nvPr/>
        </p:nvSpPr>
        <p:spPr>
          <a:xfrm>
            <a:off x="639183" y="101719"/>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Sheffield Health &amp; Social Care NHS Foundation Trust </a:t>
            </a:r>
            <a:r>
              <a:rPr lang="en-GB" sz="1800"/>
              <a:t>	Date: February</a:t>
            </a:r>
            <a:r>
              <a:rPr lang="en-GB" sz="1800" b="0"/>
              <a:t> 2025</a:t>
            </a:r>
            <a:endParaRPr lang="en-GB" sz="1800"/>
          </a:p>
        </p:txBody>
      </p:sp>
      <p:graphicFrame>
        <p:nvGraphicFramePr>
          <p:cNvPr id="6" name="Table 5">
            <a:extLst>
              <a:ext uri="{FF2B5EF4-FFF2-40B4-BE49-F238E27FC236}">
                <a16:creationId xmlns:a16="http://schemas.microsoft.com/office/drawing/2014/main" id="{741368A4-7FCC-2BA7-021F-2259DD77DFAB}"/>
              </a:ext>
            </a:extLst>
          </p:cNvPr>
          <p:cNvGraphicFramePr>
            <a:graphicFrameLocks noGrp="1"/>
          </p:cNvGraphicFramePr>
          <p:nvPr>
            <p:extLst>
              <p:ext uri="{D42A27DB-BD31-4B8C-83A1-F6EECF244321}">
                <p14:modId xmlns:p14="http://schemas.microsoft.com/office/powerpoint/2010/main" val="417337214"/>
              </p:ext>
            </p:extLst>
          </p:nvPr>
        </p:nvGraphicFramePr>
        <p:xfrm>
          <a:off x="621570" y="1837271"/>
          <a:ext cx="11111555" cy="4968240"/>
        </p:xfrm>
        <a:graphic>
          <a:graphicData uri="http://schemas.openxmlformats.org/drawingml/2006/table">
            <a:tbl>
              <a:tblPr firstRow="1" bandRow="1">
                <a:tableStyleId>{5A111915-BE36-4E01-A7E5-04B1672EAD32}</a:tableStyleId>
              </a:tblPr>
              <a:tblGrid>
                <a:gridCol w="5615925">
                  <a:extLst>
                    <a:ext uri="{9D8B030D-6E8A-4147-A177-3AD203B41FA5}">
                      <a16:colId xmlns:a16="http://schemas.microsoft.com/office/drawing/2014/main" val="2611605265"/>
                    </a:ext>
                  </a:extLst>
                </a:gridCol>
                <a:gridCol w="5495630">
                  <a:extLst>
                    <a:ext uri="{9D8B030D-6E8A-4147-A177-3AD203B41FA5}">
                      <a16:colId xmlns:a16="http://schemas.microsoft.com/office/drawing/2014/main" val="3679317685"/>
                    </a:ext>
                  </a:extLst>
                </a:gridCol>
              </a:tblGrid>
              <a:tr h="311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Governance and Leadership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0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srgbClr val="231F20"/>
                          </a:solidFill>
                          <a:effectLst/>
                          <a:latin typeface="+mn-lt"/>
                          <a:ea typeface="Calibri"/>
                          <a:cs typeface="Times New Roman"/>
                        </a:rPr>
                        <a:t>Policy and Practice</a:t>
                      </a:r>
                      <a:endParaRPr lang="en-GB" sz="1600" b="1" kern="1200">
                        <a:solidFill>
                          <a:srgbClr val="231F20"/>
                        </a:solidFill>
                        <a:effectLst/>
                        <a:latin typeface="+mn-lt"/>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0D9"/>
                    </a:solidFill>
                  </a:tcPr>
                </a:tc>
                <a:extLst>
                  <a:ext uri="{0D108BD9-81ED-4DB2-BD59-A6C34878D82A}">
                    <a16:rowId xmlns:a16="http://schemas.microsoft.com/office/drawing/2014/main" val="3336101846"/>
                  </a:ext>
                </a:extLst>
              </a:tr>
              <a:tr h="1062089">
                <a:tc>
                  <a:txBody>
                    <a:bodyPr/>
                    <a:lstStyle/>
                    <a:p>
                      <a:pPr lvl="0">
                        <a:buNone/>
                      </a:pPr>
                      <a:r>
                        <a:rPr lang="en-GB" sz="1800" b="0" i="0" u="none" strike="noStrike" noProof="0" dirty="0">
                          <a:solidFill>
                            <a:srgbClr val="000000"/>
                          </a:solidFill>
                          <a:latin typeface="Times New Roman"/>
                        </a:rPr>
                        <a:t> </a:t>
                      </a:r>
                      <a:r>
                        <a:rPr lang="en-GB" sz="1800" b="0" i="0" u="none" strike="noStrike" noProof="0" dirty="0">
                          <a:solidFill>
                            <a:srgbClr val="000000"/>
                          </a:solidFill>
                        </a:rPr>
                        <a:t>The Human Rights and Practice Leads training is a comprehensive three-day course that is conducted twice a year for approximately 20 staff members. All members of the PCREF team have successfully completed this essential training</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a:solidFill>
                            <a:schemeClr val="tx1"/>
                          </a:solidFill>
                          <a:effectLst/>
                          <a:latin typeface="+mn-lt"/>
                          <a:ea typeface="+mn-ea"/>
                          <a:cs typeface="+mn-cs"/>
                        </a:rPr>
                        <a:t>SNG chairs are now part of the process of consultation for all policies that effect all staff.  </a:t>
                      </a:r>
                    </a:p>
                    <a:p>
                      <a:pPr marL="0" marR="0" lvl="0" indent="0" algn="l" rtl="0" eaLnBrk="1" fontAlgn="auto" latinLnBrk="0" hangingPunct="1">
                        <a:lnSpc>
                          <a:spcPct val="100000"/>
                        </a:lnSpc>
                        <a:spcBef>
                          <a:spcPts val="0"/>
                        </a:spcBef>
                        <a:spcAft>
                          <a:spcPts val="0"/>
                        </a:spcAft>
                        <a:buClrTx/>
                        <a:buSzTx/>
                        <a:buFontTx/>
                        <a:buNone/>
                      </a:pP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1019878"/>
                  </a:ext>
                </a:extLst>
              </a:tr>
              <a:tr h="311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Data and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BC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Legislative and Statutory Compliance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40592807"/>
                  </a:ext>
                </a:extLst>
              </a:tr>
              <a:tr h="860961">
                <a:tc>
                  <a:txBody>
                    <a:bodyPr/>
                    <a:lstStyle/>
                    <a:p>
                      <a:endParaRPr lang="en-GB" sz="12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a:lnSpc>
                          <a:spcPct val="100000"/>
                        </a:lnSpc>
                        <a:spcBef>
                          <a:spcPts val="0"/>
                        </a:spcBef>
                        <a:spcAft>
                          <a:spcPts val="0"/>
                        </a:spcAft>
                        <a:buNone/>
                      </a:pPr>
                      <a:r>
                        <a:rPr lang="en-US" sz="1800" b="0" i="0" u="none" strike="noStrike" noProof="0">
                          <a:latin typeface="Calibri"/>
                        </a:rPr>
                        <a:t>90 minutes of training on the practical operation of the Human Rights Act has been incorporated into the SHSC mandatory training package (RESPECT Level 1) for 2025-2026</a:t>
                      </a:r>
                      <a:endParaRPr kumimoji="0" lang="en-US" sz="1800" b="0" i="0" u="none" strike="noStrike" noProof="0">
                        <a:latin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7762578"/>
                  </a:ext>
                </a:extLst>
              </a:tr>
              <a:tr h="270631">
                <a:tc gridSpan="2">
                  <a:txBody>
                    <a:bodyPr/>
                    <a:lstStyle/>
                    <a:p>
                      <a:r>
                        <a:rPr lang="en-GB" sz="1600" b="1"/>
                        <a:t>Please indicate if the organisational competency was embedded on an organisational level [  </a:t>
                      </a:r>
                      <a:r>
                        <a:rPr lang="en-GB" sz="1600" b="1">
                          <a:solidFill>
                            <a:srgbClr val="00B050"/>
                          </a:solidFill>
                        </a:rPr>
                        <a:t>✓</a:t>
                      </a:r>
                      <a:r>
                        <a:rPr lang="en-GB" sz="1600" b="1"/>
                        <a:t>  ] and or a service level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2659148"/>
                  </a:ext>
                </a:extLst>
              </a:tr>
              <a:tr h="1097354">
                <a:tc gridSpan="2">
                  <a:txBody>
                    <a:bodyPr/>
                    <a:lstStyle/>
                    <a:p>
                      <a:r>
                        <a:rPr lang="en-GB" sz="1600" b="1" dirty="0"/>
                        <a:t>Please provide an example on how the organisational competency has been embedded on an organisation level and/or a service level?</a:t>
                      </a:r>
                    </a:p>
                    <a:p>
                      <a:pPr lvl="0">
                        <a:buNone/>
                      </a:pPr>
                      <a:r>
                        <a:rPr lang="en-GB" sz="1600" b="0" i="0" u="none" strike="noStrike" noProof="0" dirty="0">
                          <a:latin typeface="Calibri"/>
                        </a:rPr>
                        <a:t>SHSC is the first and currently only Trust in the UK to have made embedding human rights into day-to-day practice a core strategic priority. In practice, this means that human rights go beyond legal compliance, serving as a catalyst for cultural change within the Trust and its principal ethical practice framework.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6127687"/>
                  </a:ext>
                </a:extLst>
              </a:tr>
            </a:tbl>
          </a:graphicData>
        </a:graphic>
      </p:graphicFrame>
    </p:spTree>
    <p:extLst>
      <p:ext uri="{BB962C8B-B14F-4D97-AF65-F5344CB8AC3E}">
        <p14:creationId xmlns:p14="http://schemas.microsoft.com/office/powerpoint/2010/main" val="4249635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CCFF735-201C-D403-5730-AF668379EF22}"/>
              </a:ext>
            </a:extLst>
          </p:cNvPr>
          <p:cNvGraphicFramePr>
            <a:graphicFrameLocks noGrp="1"/>
          </p:cNvGraphicFramePr>
          <p:nvPr>
            <p:extLst>
              <p:ext uri="{D42A27DB-BD31-4B8C-83A1-F6EECF244321}">
                <p14:modId xmlns:p14="http://schemas.microsoft.com/office/powerpoint/2010/main" val="3672014074"/>
              </p:ext>
            </p:extLst>
          </p:nvPr>
        </p:nvGraphicFramePr>
        <p:xfrm>
          <a:off x="635080" y="848722"/>
          <a:ext cx="11111555" cy="743014"/>
        </p:xfrm>
        <a:graphic>
          <a:graphicData uri="http://schemas.openxmlformats.org/drawingml/2006/table">
            <a:tbl>
              <a:tblPr firstRow="1" bandRow="1">
                <a:tableStyleId>{5A111915-BE36-4E01-A7E5-04B1672EAD32}</a:tableStyleId>
              </a:tblPr>
              <a:tblGrid>
                <a:gridCol w="11111555">
                  <a:extLst>
                    <a:ext uri="{9D8B030D-6E8A-4147-A177-3AD203B41FA5}">
                      <a16:colId xmlns:a16="http://schemas.microsoft.com/office/drawing/2014/main" val="3312644836"/>
                    </a:ext>
                  </a:extLst>
                </a:gridCol>
              </a:tblGrid>
              <a:tr h="714149">
                <a:tc>
                  <a:txBody>
                    <a:bodyPr/>
                    <a:lstStyle/>
                    <a:p>
                      <a:r>
                        <a:rPr lang="en-GB" sz="1800" b="1" kern="1200">
                          <a:solidFill>
                            <a:schemeClr val="tx1"/>
                          </a:solidFill>
                          <a:effectLst/>
                          <a:latin typeface="+mn-lt"/>
                          <a:ea typeface="+mn-ea"/>
                          <a:cs typeface="Arial" panose="020B0604020202020204" pitchFamily="34" charset="0"/>
                        </a:rPr>
                        <a:t>Partnership working</a:t>
                      </a:r>
                    </a:p>
                    <a:p>
                      <a:pPr marL="342900" lvl="0" indent="-342900">
                        <a:lnSpc>
                          <a:spcPct val="107000"/>
                        </a:lnSpc>
                        <a:buFont typeface="Wingdings" panose="05000000000000000000" pitchFamily="2" charset="2"/>
                        <a:buChar char=""/>
                      </a:pPr>
                      <a:r>
                        <a:rPr lang="en-GB" sz="1200" b="0">
                          <a:solidFill>
                            <a:srgbClr val="231F20"/>
                          </a:solidFill>
                          <a:effectLst/>
                          <a:latin typeface="Arial" panose="020B0604020202020204" pitchFamily="34" charset="0"/>
                          <a:ea typeface="Times New Roman" panose="02020603050405020304" pitchFamily="18" charset="0"/>
                          <a:cs typeface="Times New Roman" panose="02020603050405020304" pitchFamily="18" charset="0"/>
                        </a:rPr>
                        <a:t>Actively engage and develop meaningful and sustainable partnerships at multiple levels ensuring the parity of relationship with your partners are equitable. </a:t>
                      </a:r>
                      <a:endPar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GB" sz="1200" b="0">
                          <a:solidFill>
                            <a:srgbClr val="231F20"/>
                          </a:solidFill>
                          <a:effectLst/>
                          <a:latin typeface="Arial" panose="020B0604020202020204" pitchFamily="34" charset="0"/>
                          <a:ea typeface="Times New Roman" panose="02020603050405020304" pitchFamily="18" charset="0"/>
                          <a:cs typeface="Times New Roman" panose="02020603050405020304" pitchFamily="18" charset="0"/>
                        </a:rPr>
                        <a:t>Promote community champions to build trust and allyship. </a:t>
                      </a:r>
                      <a:endPar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07522416"/>
                  </a:ext>
                </a:extLst>
              </a:tr>
            </a:tbl>
          </a:graphicData>
        </a:graphic>
      </p:graphicFrame>
      <p:sp>
        <p:nvSpPr>
          <p:cNvPr id="3" name="Title 1">
            <a:extLst>
              <a:ext uri="{FF2B5EF4-FFF2-40B4-BE49-F238E27FC236}">
                <a16:creationId xmlns:a16="http://schemas.microsoft.com/office/drawing/2014/main" id="{28BC68DE-1264-15D4-E6F6-0EE2E23201EB}"/>
              </a:ext>
            </a:extLst>
          </p:cNvPr>
          <p:cNvSpPr txBox="1">
            <a:spLocks/>
          </p:cNvSpPr>
          <p:nvPr/>
        </p:nvSpPr>
        <p:spPr>
          <a:xfrm>
            <a:off x="627364" y="408445"/>
            <a:ext cx="11111555" cy="369332"/>
          </a:xfrm>
          <a:prstGeom prst="rect">
            <a:avLst/>
          </a:prstGeom>
          <a:solidFill>
            <a:schemeClr val="accent1">
              <a:lumMod val="60000"/>
              <a:lumOff val="40000"/>
            </a:schemeClr>
          </a:solidFill>
          <a:ln w="15875">
            <a:solidFill>
              <a:srgbClr val="0070C0"/>
            </a:solid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a:latin typeface="+mn-lt"/>
                <a:ea typeface="+mn-ea"/>
                <a:cs typeface="+mn-cs"/>
              </a:rPr>
              <a:t>Part 2: Organisational Competencies</a:t>
            </a:r>
          </a:p>
        </p:txBody>
      </p:sp>
      <p:sp>
        <p:nvSpPr>
          <p:cNvPr id="5" name="Text Placeholder 4">
            <a:extLst>
              <a:ext uri="{FF2B5EF4-FFF2-40B4-BE49-F238E27FC236}">
                <a16:creationId xmlns:a16="http://schemas.microsoft.com/office/drawing/2014/main" id="{D22FD6B5-A52C-6FF9-3EDB-3CE02112B08E}"/>
              </a:ext>
            </a:extLst>
          </p:cNvPr>
          <p:cNvSpPr txBox="1">
            <a:spLocks/>
          </p:cNvSpPr>
          <p:nvPr/>
        </p:nvSpPr>
        <p:spPr>
          <a:xfrm>
            <a:off x="540222" y="123264"/>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/r</a:t>
            </a:r>
            <a:r>
              <a:rPr lang="en-GB" sz="1800" strike="sngStrike"/>
              <a:t>egion</a:t>
            </a:r>
            <a:r>
              <a:rPr lang="en-GB" sz="1800"/>
              <a:t>/</a:t>
            </a:r>
            <a:r>
              <a:rPr lang="en-GB" sz="1800" strike="sngStrike"/>
              <a:t>ICB</a:t>
            </a:r>
            <a:r>
              <a:rPr lang="en-GB" sz="1800"/>
              <a:t>: </a:t>
            </a:r>
            <a:r>
              <a:rPr lang="en-GB" sz="1800" b="0"/>
              <a:t>Sheffield Health &amp; Social Care NHS Foundation Trust </a:t>
            </a:r>
            <a:r>
              <a:rPr lang="en-GB" sz="1800"/>
              <a:t>	Date: February</a:t>
            </a:r>
            <a:r>
              <a:rPr lang="en-GB" sz="1800" b="0"/>
              <a:t> 2025</a:t>
            </a:r>
            <a:endParaRPr lang="en-GB" sz="1800"/>
          </a:p>
        </p:txBody>
      </p:sp>
      <p:graphicFrame>
        <p:nvGraphicFramePr>
          <p:cNvPr id="6" name="Table 5">
            <a:extLst>
              <a:ext uri="{FF2B5EF4-FFF2-40B4-BE49-F238E27FC236}">
                <a16:creationId xmlns:a16="http://schemas.microsoft.com/office/drawing/2014/main" id="{B00005CC-F303-4DDE-32D7-B3103FCF7C81}"/>
              </a:ext>
            </a:extLst>
          </p:cNvPr>
          <p:cNvGraphicFramePr>
            <a:graphicFrameLocks noGrp="1"/>
          </p:cNvGraphicFramePr>
          <p:nvPr>
            <p:extLst>
              <p:ext uri="{D42A27DB-BD31-4B8C-83A1-F6EECF244321}">
                <p14:modId xmlns:p14="http://schemas.microsoft.com/office/powerpoint/2010/main" val="224532385"/>
              </p:ext>
            </p:extLst>
          </p:nvPr>
        </p:nvGraphicFramePr>
        <p:xfrm>
          <a:off x="635080" y="1662681"/>
          <a:ext cx="11111555" cy="4944641"/>
        </p:xfrm>
        <a:graphic>
          <a:graphicData uri="http://schemas.openxmlformats.org/drawingml/2006/table">
            <a:tbl>
              <a:tblPr firstRow="1" bandRow="1">
                <a:tableStyleId>{5A111915-BE36-4E01-A7E5-04B1672EAD32}</a:tableStyleId>
              </a:tblPr>
              <a:tblGrid>
                <a:gridCol w="5615925">
                  <a:extLst>
                    <a:ext uri="{9D8B030D-6E8A-4147-A177-3AD203B41FA5}">
                      <a16:colId xmlns:a16="http://schemas.microsoft.com/office/drawing/2014/main" val="2611605265"/>
                    </a:ext>
                  </a:extLst>
                </a:gridCol>
                <a:gridCol w="5495630">
                  <a:extLst>
                    <a:ext uri="{9D8B030D-6E8A-4147-A177-3AD203B41FA5}">
                      <a16:colId xmlns:a16="http://schemas.microsoft.com/office/drawing/2014/main" val="3679317685"/>
                    </a:ext>
                  </a:extLst>
                </a:gridCol>
              </a:tblGrid>
              <a:tr h="311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Governance and Leadership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0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srgbClr val="231F20"/>
                          </a:solidFill>
                          <a:effectLst/>
                          <a:latin typeface="+mn-lt"/>
                          <a:ea typeface="Calibri" panose="020F0502020204030204" pitchFamily="34" charset="0"/>
                          <a:cs typeface="Times New Roman" panose="02020603050405020304" pitchFamily="18" charset="0"/>
                        </a:rPr>
                        <a:t>Policy and Practice</a:t>
                      </a:r>
                      <a:endParaRPr lang="en-GB" sz="1600" b="1" kern="1200">
                        <a:solidFill>
                          <a:srgbClr val="231F20"/>
                        </a:solidFill>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0D9"/>
                    </a:solidFill>
                  </a:tcPr>
                </a:tc>
                <a:extLst>
                  <a:ext uri="{0D108BD9-81ED-4DB2-BD59-A6C34878D82A}">
                    <a16:rowId xmlns:a16="http://schemas.microsoft.com/office/drawing/2014/main" val="3336101846"/>
                  </a:ext>
                </a:extLst>
              </a:tr>
              <a:tr h="932383">
                <a:tc>
                  <a:txBody>
                    <a:bodyPr/>
                    <a:lstStyle/>
                    <a:p>
                      <a:pPr marL="0" marR="0" lvl="0" indent="0" algn="l" rtl="0" eaLnBrk="1" fontAlgn="auto" latinLnBrk="0" hangingPunct="1">
                        <a:lnSpc>
                          <a:spcPct val="100000"/>
                        </a:lnSpc>
                        <a:spcBef>
                          <a:spcPts val="0"/>
                        </a:spcBef>
                        <a:spcAft>
                          <a:spcPts val="0"/>
                        </a:spcAft>
                        <a:buClrTx/>
                        <a:buSzTx/>
                        <a:buFontTx/>
                        <a:buNone/>
                      </a:pPr>
                      <a:r>
                        <a:rPr lang="en-GB" sz="1200" b="0">
                          <a:latin typeface="Arial"/>
                          <a:cs typeface="Arial"/>
                        </a:rPr>
                        <a:t>Quarterly contracting meetings with partners, partners can recruit their own staff instead of recruiting through the NHS. Acknowledging power imbalance of relationships. </a:t>
                      </a:r>
                      <a:endParaRPr lang="en-GB" sz="1200" b="0">
                        <a:latin typeface="Arial" panose="020B0604020202020204" pitchFamily="34" charset="0"/>
                        <a:cs typeface="Arial" panose="020B0604020202020204" pitchFamily="34" charset="0"/>
                      </a:endParaRPr>
                    </a:p>
                    <a:p>
                      <a:pPr marL="0" marR="0" lvl="0" indent="0" algn="l">
                        <a:lnSpc>
                          <a:spcPct val="100000"/>
                        </a:lnSpc>
                        <a:spcBef>
                          <a:spcPts val="0"/>
                        </a:spcBef>
                        <a:spcAft>
                          <a:spcPts val="0"/>
                        </a:spcAft>
                        <a:buClrTx/>
                        <a:buSzTx/>
                        <a:buFontTx/>
                        <a:buNone/>
                      </a:pPr>
                      <a:r>
                        <a:rPr lang="en-GB" sz="1200" b="0">
                          <a:latin typeface="Arial"/>
                          <a:cs typeface="Arial"/>
                        </a:rPr>
                        <a:t>External contracts with Aspiring Communities Together (ACT), Sheffield Afro Caribbean Mental Health Association (SACMHA). </a:t>
                      </a:r>
                    </a:p>
                    <a:p>
                      <a:endParaRPr lang="en-GB" sz="12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a:ln>
                            <a:noFill/>
                          </a:ln>
                          <a:solidFill>
                            <a:prstClr val="black"/>
                          </a:solidFill>
                          <a:effectLst/>
                          <a:uLnTx/>
                          <a:uFillTx/>
                          <a:latin typeface="Arial" panose="020B0604020202020204" pitchFamily="34" charset="0"/>
                          <a:ea typeface="+mn-ea"/>
                          <a:cs typeface="Arial" panose="020B0604020202020204" pitchFamily="34" charset="0"/>
                        </a:rPr>
                        <a:t>Ongoing community engagement facilitated by an engagement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1019878"/>
                  </a:ext>
                </a:extLst>
              </a:tr>
              <a:tr h="311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Data and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BC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Legislative and Statutory Compliance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40592807"/>
                  </a:ext>
                </a:extLst>
              </a:tr>
              <a:tr h="16349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cap="none" spc="0" normalizeH="0" baseline="0">
                          <a:ln>
                            <a:noFill/>
                          </a:ln>
                          <a:solidFill>
                            <a:prstClr val="black"/>
                          </a:solidFill>
                          <a:effectLst/>
                          <a:uLnTx/>
                          <a:uFillTx/>
                          <a:latin typeface="Arial"/>
                          <a:ea typeface="+mn-ea"/>
                          <a:cs typeface="Arial"/>
                        </a:rPr>
                        <a:t>Engagement lead sees approximately 150 people a quarter from the Arabic speaking community in their centre. This is a start in understanding the barriers to services people from communities marginalised by race may face. </a:t>
                      </a:r>
                      <a:endParaRPr kumimoji="0" lang="en-GB" sz="1200" b="0" i="0" u="none" strike="noStrike" kern="1200" cap="none" spc="0" normalizeH="0" baseline="0">
                        <a:ln>
                          <a:noFill/>
                        </a:ln>
                        <a:solidFill>
                          <a:prstClr val="black"/>
                        </a:solidFill>
                        <a:effectLst/>
                        <a:uLnTx/>
                        <a:uFillTx/>
                        <a:latin typeface="Arial" panose="020B0604020202020204" pitchFamily="34" charset="0"/>
                        <a:ea typeface="+mn-ea"/>
                        <a:cs typeface="Arial" panose="020B0604020202020204" pitchFamily="34" charset="0"/>
                      </a:endParaRPr>
                    </a:p>
                    <a:p>
                      <a:endParaRPr kumimoji="0" lang="en-GB" sz="12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7762578"/>
                  </a:ext>
                </a:extLst>
              </a:tr>
              <a:tr h="353085">
                <a:tc gridSpan="2">
                  <a:txBody>
                    <a:bodyPr/>
                    <a:lstStyle/>
                    <a:p>
                      <a:r>
                        <a:rPr lang="en-GB" sz="1600" b="1"/>
                        <a:t>Please indicate if the organisational competency was embedded on an organisational level [  </a:t>
                      </a:r>
                      <a:r>
                        <a:rPr lang="en-GB" sz="1600" b="1">
                          <a:solidFill>
                            <a:srgbClr val="00B050"/>
                          </a:solidFill>
                        </a:rPr>
                        <a:t>✓</a:t>
                      </a:r>
                      <a:r>
                        <a:rPr lang="en-GB" sz="1600" b="1"/>
                        <a:t>  ] and or a service level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2659148"/>
                  </a:ext>
                </a:extLst>
              </a:tr>
              <a:tr h="109735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t>Please provide an example on how the organisational competency has been embedded on an organisation level and/or a service level? </a:t>
                      </a:r>
                      <a:r>
                        <a:rPr lang="en-GB" sz="1400" b="0"/>
                        <a:t>Weekly drop-in sessions for Arabic speaking service users, carers and families offering practical and emotional support alongside signposting. Positive feedback has been received within the local community for people who would often otherwise not seek mental health support.</a:t>
                      </a:r>
                      <a:endParaRPr lang="en-GB" sz="1400" kern="120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6127687"/>
                  </a:ext>
                </a:extLst>
              </a:tr>
            </a:tbl>
          </a:graphicData>
        </a:graphic>
      </p:graphicFrame>
    </p:spTree>
    <p:extLst>
      <p:ext uri="{BB962C8B-B14F-4D97-AF65-F5344CB8AC3E}">
        <p14:creationId xmlns:p14="http://schemas.microsoft.com/office/powerpoint/2010/main" val="217717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CCFF735-201C-D403-5730-AF668379EF22}"/>
              </a:ext>
            </a:extLst>
          </p:cNvPr>
          <p:cNvGraphicFramePr>
            <a:graphicFrameLocks noGrp="1"/>
          </p:cNvGraphicFramePr>
          <p:nvPr>
            <p:extLst>
              <p:ext uri="{D42A27DB-BD31-4B8C-83A1-F6EECF244321}">
                <p14:modId xmlns:p14="http://schemas.microsoft.com/office/powerpoint/2010/main" val="999100629"/>
              </p:ext>
            </p:extLst>
          </p:nvPr>
        </p:nvGraphicFramePr>
        <p:xfrm>
          <a:off x="647700" y="1102219"/>
          <a:ext cx="11098935" cy="938721"/>
        </p:xfrm>
        <a:graphic>
          <a:graphicData uri="http://schemas.openxmlformats.org/drawingml/2006/table">
            <a:tbl>
              <a:tblPr firstRow="1" bandRow="1">
                <a:tableStyleId>{5A111915-BE36-4E01-A7E5-04B1672EAD32}</a:tableStyleId>
              </a:tblPr>
              <a:tblGrid>
                <a:gridCol w="11098935">
                  <a:extLst>
                    <a:ext uri="{9D8B030D-6E8A-4147-A177-3AD203B41FA5}">
                      <a16:colId xmlns:a16="http://schemas.microsoft.com/office/drawing/2014/main" val="3312644836"/>
                    </a:ext>
                  </a:extLst>
                </a:gridCol>
              </a:tblGrid>
              <a:tr h="909461">
                <a:tc>
                  <a:txBody>
                    <a:bodyPr/>
                    <a:lstStyle/>
                    <a:p>
                      <a:r>
                        <a:rPr lang="en-GB" sz="1800" b="1" kern="1200">
                          <a:solidFill>
                            <a:schemeClr val="tx1"/>
                          </a:solidFill>
                          <a:effectLst/>
                          <a:latin typeface="+mn-lt"/>
                          <a:ea typeface="+mn-ea"/>
                          <a:cs typeface="Arial" panose="020B0604020202020204" pitchFamily="34" charset="0"/>
                        </a:rPr>
                        <a:t>Coproduction</a:t>
                      </a:r>
                    </a:p>
                    <a:p>
                      <a:pPr marL="342900" lvl="0" indent="-342900">
                        <a:lnSpc>
                          <a:spcPct val="107000"/>
                        </a:lnSpc>
                        <a:buFont typeface="Wingdings" panose="05000000000000000000" pitchFamily="2" charset="2"/>
                        <a:buChar char=""/>
                      </a:pPr>
                      <a:r>
                        <a:rPr lang="en-GB" sz="1200" b="0">
                          <a:solidFill>
                            <a:srgbClr val="231F20"/>
                          </a:solidFill>
                          <a:effectLst/>
                          <a:latin typeface="Arial" panose="020B0604020202020204" pitchFamily="34" charset="0"/>
                          <a:ea typeface="Times New Roman" panose="02020603050405020304" pitchFamily="18" charset="0"/>
                          <a:cs typeface="Times New Roman" panose="02020603050405020304" pitchFamily="18" charset="0"/>
                        </a:rPr>
                        <a:t>Create a space for patients and carers from racialised and ethnically and culturally diverse communities to have shared decision making</a:t>
                      </a:r>
                      <a:endPar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GB" sz="1200" b="0">
                          <a:solidFill>
                            <a:srgbClr val="231F20"/>
                          </a:solidFill>
                          <a:effectLst/>
                          <a:latin typeface="Arial" panose="020B0604020202020204" pitchFamily="34" charset="0"/>
                          <a:ea typeface="Times New Roman" panose="02020603050405020304" pitchFamily="18" charset="0"/>
                          <a:cs typeface="Times New Roman" panose="02020603050405020304" pitchFamily="18" charset="0"/>
                        </a:rPr>
                        <a:t>Ensure patients and carers from racialised and ethnically and culturally diverse communities are actively involved in the end-to-end process of designing and delivering culturally competent and patient-centred services. </a:t>
                      </a:r>
                      <a:endPar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07522416"/>
                  </a:ext>
                </a:extLst>
              </a:tr>
            </a:tbl>
          </a:graphicData>
        </a:graphic>
      </p:graphicFrame>
      <p:sp>
        <p:nvSpPr>
          <p:cNvPr id="3" name="Title 1">
            <a:extLst>
              <a:ext uri="{FF2B5EF4-FFF2-40B4-BE49-F238E27FC236}">
                <a16:creationId xmlns:a16="http://schemas.microsoft.com/office/drawing/2014/main" id="{28BC68DE-1264-15D4-E6F6-0EE2E23201EB}"/>
              </a:ext>
            </a:extLst>
          </p:cNvPr>
          <p:cNvSpPr txBox="1">
            <a:spLocks/>
          </p:cNvSpPr>
          <p:nvPr/>
        </p:nvSpPr>
        <p:spPr>
          <a:xfrm>
            <a:off x="635080" y="593111"/>
            <a:ext cx="11111555" cy="369332"/>
          </a:xfrm>
          <a:prstGeom prst="rect">
            <a:avLst/>
          </a:prstGeom>
          <a:solidFill>
            <a:schemeClr val="accent1">
              <a:lumMod val="60000"/>
              <a:lumOff val="40000"/>
            </a:schemeClr>
          </a:solidFill>
          <a:ln w="15875">
            <a:solidFill>
              <a:srgbClr val="0070C0"/>
            </a:solid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a:latin typeface="+mn-lt"/>
                <a:ea typeface="+mn-ea"/>
                <a:cs typeface="+mn-cs"/>
              </a:rPr>
              <a:t>Part 2: Organisational Competencies</a:t>
            </a:r>
          </a:p>
        </p:txBody>
      </p:sp>
      <p:sp>
        <p:nvSpPr>
          <p:cNvPr id="5" name="Text Placeholder 4">
            <a:extLst>
              <a:ext uri="{FF2B5EF4-FFF2-40B4-BE49-F238E27FC236}">
                <a16:creationId xmlns:a16="http://schemas.microsoft.com/office/drawing/2014/main" id="{D22FD6B5-A52C-6FF9-3EDB-3CE02112B08E}"/>
              </a:ext>
            </a:extLst>
          </p:cNvPr>
          <p:cNvSpPr txBox="1">
            <a:spLocks/>
          </p:cNvSpPr>
          <p:nvPr/>
        </p:nvSpPr>
        <p:spPr>
          <a:xfrm>
            <a:off x="540222" y="210576"/>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Sheffield Health &amp; Social Care NHS Foundation Trust </a:t>
            </a:r>
            <a:r>
              <a:rPr lang="en-GB" sz="1800"/>
              <a:t>	Date: February</a:t>
            </a:r>
            <a:r>
              <a:rPr lang="en-GB" sz="1800" b="0"/>
              <a:t> 2025</a:t>
            </a:r>
            <a:endParaRPr lang="en-GB" sz="1800"/>
          </a:p>
        </p:txBody>
      </p:sp>
      <p:graphicFrame>
        <p:nvGraphicFramePr>
          <p:cNvPr id="6" name="Table 5">
            <a:extLst>
              <a:ext uri="{FF2B5EF4-FFF2-40B4-BE49-F238E27FC236}">
                <a16:creationId xmlns:a16="http://schemas.microsoft.com/office/drawing/2014/main" id="{C23C69A0-8D17-A3B8-1758-633CDA12AA4A}"/>
              </a:ext>
            </a:extLst>
          </p:cNvPr>
          <p:cNvGraphicFramePr>
            <a:graphicFrameLocks noGrp="1"/>
          </p:cNvGraphicFramePr>
          <p:nvPr>
            <p:extLst>
              <p:ext uri="{D42A27DB-BD31-4B8C-83A1-F6EECF244321}">
                <p14:modId xmlns:p14="http://schemas.microsoft.com/office/powerpoint/2010/main" val="2026897941"/>
              </p:ext>
            </p:extLst>
          </p:nvPr>
        </p:nvGraphicFramePr>
        <p:xfrm>
          <a:off x="650449" y="2040940"/>
          <a:ext cx="11083566" cy="4633034"/>
        </p:xfrm>
        <a:graphic>
          <a:graphicData uri="http://schemas.openxmlformats.org/drawingml/2006/table">
            <a:tbl>
              <a:tblPr firstRow="1" bandRow="1">
                <a:tableStyleId>{5A111915-BE36-4E01-A7E5-04B1672EAD32}</a:tableStyleId>
              </a:tblPr>
              <a:tblGrid>
                <a:gridCol w="5587936">
                  <a:extLst>
                    <a:ext uri="{9D8B030D-6E8A-4147-A177-3AD203B41FA5}">
                      <a16:colId xmlns:a16="http://schemas.microsoft.com/office/drawing/2014/main" val="2611605265"/>
                    </a:ext>
                  </a:extLst>
                </a:gridCol>
                <a:gridCol w="5495630">
                  <a:extLst>
                    <a:ext uri="{9D8B030D-6E8A-4147-A177-3AD203B41FA5}">
                      <a16:colId xmlns:a16="http://schemas.microsoft.com/office/drawing/2014/main" val="3679317685"/>
                    </a:ext>
                  </a:extLst>
                </a:gridCol>
              </a:tblGrid>
              <a:tr h="2880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Governance and Leadership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0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srgbClr val="231F20"/>
                          </a:solidFill>
                          <a:effectLst/>
                          <a:latin typeface="+mn-lt"/>
                          <a:ea typeface="Calibri" panose="020F0502020204030204" pitchFamily="34" charset="0"/>
                          <a:cs typeface="Times New Roman" panose="02020603050405020304" pitchFamily="18" charset="0"/>
                        </a:rPr>
                        <a:t>Policy and Practice</a:t>
                      </a:r>
                      <a:endParaRPr lang="en-GB" sz="1600" b="1" kern="1200">
                        <a:solidFill>
                          <a:srgbClr val="231F20"/>
                        </a:solidFill>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0D9"/>
                    </a:solidFill>
                  </a:tcPr>
                </a:tc>
                <a:extLst>
                  <a:ext uri="{0D108BD9-81ED-4DB2-BD59-A6C34878D82A}">
                    <a16:rowId xmlns:a16="http://schemas.microsoft.com/office/drawing/2014/main" val="3336101846"/>
                  </a:ext>
                </a:extLst>
              </a:tr>
              <a:tr h="1062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chemeClr val="tx1"/>
                          </a:solidFill>
                          <a:effectLst/>
                          <a:latin typeface="+mn-lt"/>
                          <a:ea typeface="+mn-ea"/>
                          <a:cs typeface="+mn-cs"/>
                        </a:rPr>
                        <a:t>In March 2024 we published refreshed Equality Objectives. Objective 5 is to  achieve Gold Level in our aim to be an Anti-Racist organisation ( Accreditation Under The  North -West Assembly Anti-racist Framework) in 2024 /25 we are committed to achieving Bronze level. We met with the Northwest Assembly, due to demands on their time they can only assess organisations from their patch. We are hoping that our own region can replicate what the Northwest Assembly did.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SNG chairs are now part of the process of consultation for all policies that affect all staff.  </a:t>
                      </a:r>
                    </a:p>
                    <a:p>
                      <a:endParaRPr kumimoji="0" lang="en-GB" sz="12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1019878"/>
                  </a:ext>
                </a:extLst>
              </a:tr>
              <a:tr h="311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Data and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BC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Legislative and Statutory Compliance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40592807"/>
                  </a:ext>
                </a:extLst>
              </a:tr>
              <a:tr h="1097354">
                <a:tc>
                  <a:txBody>
                    <a:bodyPr/>
                    <a:lstStyle/>
                    <a:p>
                      <a:pPr lvl="0" algn="l">
                        <a:lnSpc>
                          <a:spcPct val="100000"/>
                        </a:lnSpc>
                        <a:spcBef>
                          <a:spcPts val="0"/>
                        </a:spcBef>
                        <a:spcAft>
                          <a:spcPts val="0"/>
                        </a:spcAft>
                        <a:buNone/>
                      </a:pPr>
                      <a:r>
                        <a:rPr lang="en-GB" sz="1200" kern="1200" noProof="0" dirty="0">
                          <a:solidFill>
                            <a:schemeClr val="tx1"/>
                          </a:solidFill>
                          <a:effectLst/>
                          <a:latin typeface="+mn-lt"/>
                          <a:ea typeface="+mn-ea"/>
                          <a:cs typeface="+mn-cs"/>
                        </a:rPr>
                        <a:t>The national WRES team sent us our report, these were the headlines:</a:t>
                      </a:r>
                      <a:endParaRPr lang="en-US" sz="1200" kern="1200" dirty="0">
                        <a:solidFill>
                          <a:schemeClr val="tx1"/>
                        </a:solidFill>
                        <a:effectLst/>
                        <a:latin typeface="+mn-lt"/>
                        <a:ea typeface="+mn-ea"/>
                        <a:cs typeface="+mn-cs"/>
                      </a:endParaRPr>
                    </a:p>
                    <a:p>
                      <a:pPr lvl="0" algn="l">
                        <a:lnSpc>
                          <a:spcPct val="100000"/>
                        </a:lnSpc>
                        <a:spcBef>
                          <a:spcPts val="0"/>
                        </a:spcBef>
                        <a:spcAft>
                          <a:spcPts val="0"/>
                        </a:spcAft>
                        <a:buNone/>
                      </a:pPr>
                      <a:r>
                        <a:rPr lang="en-GB" sz="1200" kern="1200" noProof="0" dirty="0">
                          <a:solidFill>
                            <a:schemeClr val="tx1"/>
                          </a:solidFill>
                          <a:effectLst/>
                          <a:latin typeface="+mn-lt"/>
                          <a:ea typeface="+mn-ea"/>
                          <a:cs typeface="+mn-cs"/>
                        </a:rPr>
                        <a:t>1.We are in the top 22% of Trusts for ethnically diverse representation between Band 8c and the Board</a:t>
                      </a:r>
                      <a:endParaRPr lang="en-GB" sz="1200" kern="1200" dirty="0">
                        <a:solidFill>
                          <a:schemeClr val="tx1"/>
                        </a:solidFill>
                        <a:effectLst/>
                        <a:latin typeface="+mn-lt"/>
                        <a:ea typeface="+mn-ea"/>
                        <a:cs typeface="+mn-cs"/>
                      </a:endParaRPr>
                    </a:p>
                    <a:p>
                      <a:pPr lvl="0" algn="l">
                        <a:lnSpc>
                          <a:spcPct val="100000"/>
                        </a:lnSpc>
                        <a:spcBef>
                          <a:spcPts val="0"/>
                        </a:spcBef>
                        <a:spcAft>
                          <a:spcPts val="0"/>
                        </a:spcAft>
                        <a:buNone/>
                      </a:pPr>
                      <a:r>
                        <a:rPr lang="en-GB" sz="1200" kern="1200" noProof="0" dirty="0">
                          <a:solidFill>
                            <a:schemeClr val="tx1"/>
                          </a:solidFill>
                          <a:effectLst/>
                          <a:latin typeface="+mn-lt"/>
                          <a:ea typeface="+mn-ea"/>
                          <a:cs typeface="+mn-cs"/>
                        </a:rPr>
                        <a:t>2.We are in the 92nd percentile for harassment from patients etc to our staff</a:t>
                      </a:r>
                      <a:endParaRPr lang="en-GB" sz="1200" kern="1200" dirty="0">
                        <a:solidFill>
                          <a:schemeClr val="tx1"/>
                        </a:solidFill>
                        <a:effectLst/>
                        <a:latin typeface="+mn-lt"/>
                        <a:ea typeface="+mn-ea"/>
                        <a:cs typeface="+mn-cs"/>
                      </a:endParaRPr>
                    </a:p>
                    <a:p>
                      <a:pPr lvl="0" algn="l">
                        <a:lnSpc>
                          <a:spcPct val="100000"/>
                        </a:lnSpc>
                        <a:spcBef>
                          <a:spcPts val="0"/>
                        </a:spcBef>
                        <a:spcAft>
                          <a:spcPts val="0"/>
                        </a:spcAft>
                        <a:buNone/>
                      </a:pPr>
                      <a:r>
                        <a:rPr lang="en-GB" sz="1200" kern="1200" noProof="0" dirty="0">
                          <a:solidFill>
                            <a:schemeClr val="tx1"/>
                          </a:solidFill>
                          <a:effectLst/>
                          <a:latin typeface="+mn-lt"/>
                          <a:ea typeface="+mn-ea"/>
                          <a:cs typeface="+mn-cs"/>
                        </a:rPr>
                        <a:t>3.We are in the 85th percentile for the likelihood of ethnically diverse staff entering a formal disciplinary process</a:t>
                      </a:r>
                      <a:endParaRPr lang="en-GB" sz="120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GB" sz="1200" kern="1200" noProof="0" dirty="0">
                          <a:solidFill>
                            <a:schemeClr val="tx1"/>
                          </a:solidFill>
                          <a:effectLst/>
                          <a:latin typeface="+mn-lt"/>
                          <a:ea typeface="+mn-ea"/>
                          <a:cs typeface="+mn-cs"/>
                        </a:rPr>
                        <a:t>We  submitted our WRES data for 2024 in May and our Board received our WRES report in July which we will provide in the quarter 2 return. As above we have published our Equality Objectives and 2023 EDS report</a:t>
                      </a:r>
                      <a:endParaRPr lang="en-US" sz="1200" kern="1200" dirty="0">
                        <a:solidFill>
                          <a:schemeClr val="tx1"/>
                        </a:solidFill>
                        <a:effectLst/>
                        <a:latin typeface="+mn-lt"/>
                        <a:ea typeface="+mn-ea"/>
                        <a:cs typeface="+mn-cs"/>
                      </a:endParaRPr>
                    </a:p>
                    <a:p>
                      <a:pPr lvl="0" algn="l">
                        <a:lnSpc>
                          <a:spcPct val="100000"/>
                        </a:lnSpc>
                        <a:spcBef>
                          <a:spcPts val="0"/>
                        </a:spcBef>
                        <a:spcAft>
                          <a:spcPts val="0"/>
                        </a:spcAft>
                        <a:buNone/>
                      </a:pPr>
                      <a:r>
                        <a:rPr lang="en-GB" sz="1200" b="0" i="0" u="none" strike="noStrike" baseline="0" noProof="0" dirty="0">
                          <a:solidFill>
                            <a:srgbClr val="000000"/>
                          </a:solidFill>
                          <a:latin typeface="+mn-lt"/>
                          <a:hlinkClick r:id="rId2"/>
                        </a:rPr>
                        <a:t>https://www.shsc.nhs.uk/sites/default/files/2024-06/Sheffield%20Health%20and%20Social%20Care%20Equality%20Objectives%202024_2028.pdf</a:t>
                      </a:r>
                      <a:endParaRPr lang="en-GB" sz="1200" dirty="0"/>
                    </a:p>
                    <a:p>
                      <a:pPr lvl="0" algn="l">
                        <a:lnSpc>
                          <a:spcPct val="100000"/>
                        </a:lnSpc>
                        <a:spcBef>
                          <a:spcPts val="0"/>
                        </a:spcBef>
                        <a:spcAft>
                          <a:spcPts val="0"/>
                        </a:spcAft>
                        <a:buNone/>
                      </a:pPr>
                      <a:r>
                        <a:rPr lang="en-GB" sz="1200" b="0" i="0" u="none" strike="noStrike" baseline="0" noProof="0" dirty="0">
                          <a:solidFill>
                            <a:srgbClr val="000000"/>
                          </a:solidFill>
                          <a:latin typeface="+mn-lt"/>
                          <a:hlinkClick r:id="rId3"/>
                        </a:rPr>
                        <a:t>https://www.shsc.nhs.uk/sites/default/files/2024-06/EDS-Report%20_%202023.pdf</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7762578"/>
                  </a:ext>
                </a:extLst>
              </a:tr>
              <a:tr h="270631">
                <a:tc gridSpan="2">
                  <a:txBody>
                    <a:bodyPr/>
                    <a:lstStyle/>
                    <a:p>
                      <a:r>
                        <a:rPr lang="en-GB" sz="1400" b="1" dirty="0"/>
                        <a:t>Please indicate if the organisational competency was embedded on an organisational level [  </a:t>
                      </a:r>
                      <a:r>
                        <a:rPr lang="en-GB" sz="1400" b="1" dirty="0">
                          <a:solidFill>
                            <a:srgbClr val="00B050"/>
                          </a:solidFill>
                        </a:rPr>
                        <a:t>✓</a:t>
                      </a:r>
                      <a:r>
                        <a:rPr lang="en-GB" sz="1400" b="1" dirty="0"/>
                        <a:t>  ] and or a service level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2659148"/>
                  </a:ext>
                </a:extLst>
              </a:tr>
              <a:tr h="1097354">
                <a:tc gridSpan="2">
                  <a:txBody>
                    <a:bodyPr/>
                    <a:lstStyle/>
                    <a:p>
                      <a:r>
                        <a:rPr lang="en-GB" sz="1400" b="1" dirty="0"/>
                        <a:t>Please provide an example on how the organisational competency has been embedded on an organisation level and/or a service level?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noProof="0" dirty="0">
                        <a:solidFill>
                          <a:srgbClr val="000000"/>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noProof="0" dirty="0">
                          <a:solidFill>
                            <a:srgbClr val="000000"/>
                          </a:solidFill>
                          <a:latin typeface="+mn-lt"/>
                        </a:rPr>
                        <a:t>We have a quarterly meeting of the Chairs  of our staff network groups with Board members which took place in this period. Every year the Ethnically Diverse Staff Network Group is funded to put on a conference which they themselves plan and facilitate.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6127687"/>
                  </a:ext>
                </a:extLst>
              </a:tr>
            </a:tbl>
          </a:graphicData>
        </a:graphic>
      </p:graphicFrame>
    </p:spTree>
    <p:extLst>
      <p:ext uri="{BB962C8B-B14F-4D97-AF65-F5344CB8AC3E}">
        <p14:creationId xmlns:p14="http://schemas.microsoft.com/office/powerpoint/2010/main" val="4080533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CCFF735-201C-D403-5730-AF668379EF22}"/>
              </a:ext>
            </a:extLst>
          </p:cNvPr>
          <p:cNvGraphicFramePr>
            <a:graphicFrameLocks noGrp="1"/>
          </p:cNvGraphicFramePr>
          <p:nvPr>
            <p:extLst>
              <p:ext uri="{D42A27DB-BD31-4B8C-83A1-F6EECF244321}">
                <p14:modId xmlns:p14="http://schemas.microsoft.com/office/powerpoint/2010/main" val="1685265598"/>
              </p:ext>
            </p:extLst>
          </p:nvPr>
        </p:nvGraphicFramePr>
        <p:xfrm>
          <a:off x="635080" y="1102219"/>
          <a:ext cx="11111555" cy="1135945"/>
        </p:xfrm>
        <a:graphic>
          <a:graphicData uri="http://schemas.openxmlformats.org/drawingml/2006/table">
            <a:tbl>
              <a:tblPr firstRow="1" bandRow="1">
                <a:tableStyleId>{5A111915-BE36-4E01-A7E5-04B1672EAD32}</a:tableStyleId>
              </a:tblPr>
              <a:tblGrid>
                <a:gridCol w="11111555">
                  <a:extLst>
                    <a:ext uri="{9D8B030D-6E8A-4147-A177-3AD203B41FA5}">
                      <a16:colId xmlns:a16="http://schemas.microsoft.com/office/drawing/2014/main" val="3312644836"/>
                    </a:ext>
                  </a:extLst>
                </a:gridCol>
              </a:tblGrid>
              <a:tr h="1135945">
                <a:tc>
                  <a:txBody>
                    <a:bodyPr/>
                    <a:lstStyle/>
                    <a:p>
                      <a:r>
                        <a:rPr lang="en-GB" sz="1800" b="1" kern="1200">
                          <a:solidFill>
                            <a:schemeClr val="tx1"/>
                          </a:solidFill>
                          <a:effectLst/>
                          <a:latin typeface="+mn-lt"/>
                          <a:ea typeface="+mn-ea"/>
                          <a:cs typeface="Arial" panose="020B0604020202020204" pitchFamily="34" charset="0"/>
                        </a:rPr>
                        <a:t>Workforce</a:t>
                      </a:r>
                    </a:p>
                    <a:p>
                      <a:pPr marL="342900" lvl="0" indent="-342900">
                        <a:lnSpc>
                          <a:spcPct val="107000"/>
                        </a:lnSpc>
                        <a:buFont typeface="Wingdings" panose="05000000000000000000" pitchFamily="2" charset="2"/>
                        <a:buChar char=""/>
                      </a:pPr>
                      <a:r>
                        <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rPr>
                        <a:t>Champion inclusive leadership and embed cultural peer support. In particular raise the profile of ethnically and culturally diverse staff whereby their lived experiences in the workforce influences efforts to reduce racial basis from occurring.  </a:t>
                      </a:r>
                    </a:p>
                    <a:p>
                      <a:pPr marL="342900" lvl="0" indent="-342900">
                        <a:lnSpc>
                          <a:spcPct val="107000"/>
                        </a:lnSpc>
                        <a:buFont typeface="Wingdings" panose="05000000000000000000" pitchFamily="2" charset="2"/>
                        <a:buChar char=""/>
                      </a:pPr>
                      <a:r>
                        <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rPr>
                        <a:t>Support the workforce to improve on staff wellbeing to meet the specific needs of racialised and ethnically and culturally diverse patients and carers. </a:t>
                      </a:r>
                    </a:p>
                    <a:p>
                      <a:pPr marL="342900" lvl="0" indent="-342900">
                        <a:lnSpc>
                          <a:spcPct val="107000"/>
                        </a:lnSpc>
                        <a:buFont typeface="Wingdings" panose="05000000000000000000" pitchFamily="2" charset="2"/>
                        <a:buChar char=""/>
                      </a:pPr>
                      <a:r>
                        <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rPr>
                        <a:t>Alignment with the </a:t>
                      </a:r>
                      <a:r>
                        <a:rPr lang="en-GB" sz="1200" b="0">
                          <a:solidFill>
                            <a:srgbClr val="231F20"/>
                          </a:solidFill>
                          <a:effectLst/>
                          <a:latin typeface="Arial" panose="020B0604020202020204" pitchFamily="34" charset="0"/>
                          <a:ea typeface="Calibri" panose="020F0502020204030204" pitchFamily="34" charset="0"/>
                          <a:cs typeface="Arial" panose="020B0604020202020204" pitchFamily="34" charset="0"/>
                        </a:rPr>
                        <a:t>NHS England’s Mental Health Workforce Equity Fellowship Programme and its subsequent workstreams.</a:t>
                      </a:r>
                      <a:endPar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07522416"/>
                  </a:ext>
                </a:extLst>
              </a:tr>
            </a:tbl>
          </a:graphicData>
        </a:graphic>
      </p:graphicFrame>
      <p:sp>
        <p:nvSpPr>
          <p:cNvPr id="3" name="Title 1">
            <a:extLst>
              <a:ext uri="{FF2B5EF4-FFF2-40B4-BE49-F238E27FC236}">
                <a16:creationId xmlns:a16="http://schemas.microsoft.com/office/drawing/2014/main" id="{28BC68DE-1264-15D4-E6F6-0EE2E23201EB}"/>
              </a:ext>
            </a:extLst>
          </p:cNvPr>
          <p:cNvSpPr txBox="1">
            <a:spLocks/>
          </p:cNvSpPr>
          <p:nvPr/>
        </p:nvSpPr>
        <p:spPr>
          <a:xfrm>
            <a:off x="635080" y="593111"/>
            <a:ext cx="11111555" cy="369332"/>
          </a:xfrm>
          <a:prstGeom prst="rect">
            <a:avLst/>
          </a:prstGeom>
          <a:solidFill>
            <a:schemeClr val="accent1">
              <a:lumMod val="60000"/>
              <a:lumOff val="40000"/>
            </a:schemeClr>
          </a:solidFill>
          <a:ln w="15875">
            <a:solidFill>
              <a:srgbClr val="0070C0"/>
            </a:solid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a:latin typeface="+mn-lt"/>
                <a:ea typeface="+mn-ea"/>
                <a:cs typeface="+mn-cs"/>
              </a:rPr>
              <a:t>Part 2: Organisational Competencies</a:t>
            </a:r>
          </a:p>
        </p:txBody>
      </p:sp>
      <p:sp>
        <p:nvSpPr>
          <p:cNvPr id="5" name="Text Placeholder 4">
            <a:extLst>
              <a:ext uri="{FF2B5EF4-FFF2-40B4-BE49-F238E27FC236}">
                <a16:creationId xmlns:a16="http://schemas.microsoft.com/office/drawing/2014/main" id="{D22FD6B5-A52C-6FF9-3EDB-3CE02112B08E}"/>
              </a:ext>
            </a:extLst>
          </p:cNvPr>
          <p:cNvSpPr txBox="1">
            <a:spLocks/>
          </p:cNvSpPr>
          <p:nvPr/>
        </p:nvSpPr>
        <p:spPr>
          <a:xfrm>
            <a:off x="540222" y="210576"/>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Sheffield Health &amp; Social Care NHS Foundation Trust </a:t>
            </a:r>
            <a:r>
              <a:rPr lang="en-GB" sz="1800"/>
              <a:t>	Date: February</a:t>
            </a:r>
            <a:r>
              <a:rPr lang="en-GB" sz="1800" b="0"/>
              <a:t> 2025</a:t>
            </a:r>
            <a:endParaRPr lang="en-GB" sz="1800"/>
          </a:p>
        </p:txBody>
      </p:sp>
      <p:graphicFrame>
        <p:nvGraphicFramePr>
          <p:cNvPr id="6" name="Table 5">
            <a:extLst>
              <a:ext uri="{FF2B5EF4-FFF2-40B4-BE49-F238E27FC236}">
                <a16:creationId xmlns:a16="http://schemas.microsoft.com/office/drawing/2014/main" id="{A4A45DD7-4668-4CAB-B503-3984371596C7}"/>
              </a:ext>
            </a:extLst>
          </p:cNvPr>
          <p:cNvGraphicFramePr>
            <a:graphicFrameLocks noGrp="1"/>
          </p:cNvGraphicFramePr>
          <p:nvPr>
            <p:extLst>
              <p:ext uri="{D42A27DB-BD31-4B8C-83A1-F6EECF244321}">
                <p14:modId xmlns:p14="http://schemas.microsoft.com/office/powerpoint/2010/main" val="1721859858"/>
              </p:ext>
            </p:extLst>
          </p:nvPr>
        </p:nvGraphicFramePr>
        <p:xfrm>
          <a:off x="542154" y="2396140"/>
          <a:ext cx="11111555" cy="4361278"/>
        </p:xfrm>
        <a:graphic>
          <a:graphicData uri="http://schemas.openxmlformats.org/drawingml/2006/table">
            <a:tbl>
              <a:tblPr firstRow="1" bandRow="1">
                <a:tableStyleId>{5A111915-BE36-4E01-A7E5-04B1672EAD32}</a:tableStyleId>
              </a:tblPr>
              <a:tblGrid>
                <a:gridCol w="5615925">
                  <a:extLst>
                    <a:ext uri="{9D8B030D-6E8A-4147-A177-3AD203B41FA5}">
                      <a16:colId xmlns:a16="http://schemas.microsoft.com/office/drawing/2014/main" val="2611605265"/>
                    </a:ext>
                  </a:extLst>
                </a:gridCol>
                <a:gridCol w="5495630">
                  <a:extLst>
                    <a:ext uri="{9D8B030D-6E8A-4147-A177-3AD203B41FA5}">
                      <a16:colId xmlns:a16="http://schemas.microsoft.com/office/drawing/2014/main" val="3679317685"/>
                    </a:ext>
                  </a:extLst>
                </a:gridCol>
              </a:tblGrid>
              <a:tr h="28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kern="1200">
                          <a:solidFill>
                            <a:schemeClr val="tx1"/>
                          </a:solidFill>
                          <a:latin typeface="+mn-lt"/>
                          <a:ea typeface="+mn-ea"/>
                          <a:cs typeface="+mn-cs"/>
                        </a:rPr>
                        <a:t>Governance and Leadership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0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231F20"/>
                          </a:solidFill>
                          <a:effectLst/>
                          <a:latin typeface="+mn-lt"/>
                          <a:ea typeface="Calibri"/>
                          <a:cs typeface="Times New Roman"/>
                        </a:rPr>
                        <a:t>Policy and Practice</a:t>
                      </a:r>
                      <a:endParaRPr lang="en-GB" sz="1400" b="1" kern="1200" dirty="0">
                        <a:solidFill>
                          <a:srgbClr val="231F20"/>
                        </a:solidFill>
                        <a:effectLst/>
                        <a:latin typeface="+mn-lt"/>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0D9"/>
                    </a:solidFill>
                  </a:tcPr>
                </a:tc>
                <a:extLst>
                  <a:ext uri="{0D108BD9-81ED-4DB2-BD59-A6C34878D82A}">
                    <a16:rowId xmlns:a16="http://schemas.microsoft.com/office/drawing/2014/main" val="3336101846"/>
                  </a:ext>
                </a:extLst>
              </a:tr>
              <a:tr h="1262284">
                <a:tc>
                  <a:txBody>
                    <a:bodyPr/>
                    <a:lstStyle/>
                    <a:p>
                      <a:pPr lvl="0" algn="l">
                        <a:lnSpc>
                          <a:spcPct val="100000"/>
                        </a:lnSpc>
                        <a:spcBef>
                          <a:spcPts val="0"/>
                        </a:spcBef>
                        <a:spcAft>
                          <a:spcPts val="0"/>
                        </a:spcAft>
                        <a:buNone/>
                      </a:pPr>
                      <a:r>
                        <a:rPr lang="en-GB" sz="1100" b="0" i="0" u="none" strike="noStrike" noProof="0">
                          <a:solidFill>
                            <a:srgbClr val="000000"/>
                          </a:solidFill>
                          <a:latin typeface="Arial"/>
                        </a:rPr>
                        <a:t>In March 2024 we published refreshed Equality Objectives. Objective 5 is to  achieve Gold Level in our aim to be an Anti-Racist organisation ( Accreditation Under The  North -West Assembly Anti-racist Framework) in 2024 /25 we are committed to achieving Bronze level. We met with the North West Assembly, due to demands on their time they can only assess organisations from their patch. We are hoping that our own region can replicate what the North West Assembly did.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a:solidFill>
                            <a:schemeClr val="tx1"/>
                          </a:solidFill>
                          <a:effectLst/>
                          <a:latin typeface="+mn-lt"/>
                          <a:ea typeface="+mn-ea"/>
                          <a:cs typeface="+mn-cs"/>
                        </a:rPr>
                        <a:t>SNG chairs are now part of the process of consultation for all policies that affect all staff.  </a:t>
                      </a:r>
                    </a:p>
                    <a:p>
                      <a:endParaRPr lang="en-GB" sz="1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1019878"/>
                  </a:ext>
                </a:extLst>
              </a:tr>
              <a:tr h="28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kern="1200">
                          <a:solidFill>
                            <a:schemeClr val="tx1"/>
                          </a:solidFill>
                          <a:latin typeface="+mn-lt"/>
                          <a:ea typeface="+mn-ea"/>
                          <a:cs typeface="+mn-cs"/>
                        </a:rPr>
                        <a:t>Data and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BC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kern="1200">
                          <a:solidFill>
                            <a:schemeClr val="tx1"/>
                          </a:solidFill>
                          <a:latin typeface="+mn-lt"/>
                          <a:ea typeface="+mn-ea"/>
                          <a:cs typeface="+mn-cs"/>
                        </a:rPr>
                        <a:t>Legislative and Statutory Compliance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40592807"/>
                  </a:ext>
                </a:extLst>
              </a:tr>
              <a:tr h="1305066">
                <a:tc>
                  <a:txBody>
                    <a:bodyPr/>
                    <a:lstStyle/>
                    <a:p>
                      <a:pPr lvl="0" algn="l">
                        <a:lnSpc>
                          <a:spcPct val="100000"/>
                        </a:lnSpc>
                        <a:spcBef>
                          <a:spcPts val="0"/>
                        </a:spcBef>
                        <a:spcAft>
                          <a:spcPts val="0"/>
                        </a:spcAft>
                        <a:buNone/>
                      </a:pPr>
                      <a:r>
                        <a:rPr lang="en-GB" sz="1200" b="0" i="0" u="none" strike="noStrike" kern="1200" noProof="0">
                          <a:solidFill>
                            <a:srgbClr val="000000"/>
                          </a:solidFill>
                          <a:latin typeface="Arial"/>
                        </a:rPr>
                        <a:t>The national WRES team sent us our report, these were the headlines:</a:t>
                      </a:r>
                      <a:endParaRPr lang="en-US"/>
                    </a:p>
                    <a:p>
                      <a:pPr lvl="0" algn="l">
                        <a:lnSpc>
                          <a:spcPct val="100000"/>
                        </a:lnSpc>
                        <a:spcBef>
                          <a:spcPts val="0"/>
                        </a:spcBef>
                        <a:spcAft>
                          <a:spcPts val="0"/>
                        </a:spcAft>
                        <a:buNone/>
                      </a:pPr>
                      <a:r>
                        <a:rPr lang="en-GB" sz="1200" b="0" i="0" u="none" strike="noStrike" kern="1200" noProof="0">
                          <a:solidFill>
                            <a:schemeClr val="tx1"/>
                          </a:solidFill>
                        </a:rPr>
                        <a:t>1.</a:t>
                      </a:r>
                      <a:r>
                        <a:rPr lang="en-GB" sz="1200" b="0" i="0" u="none" strike="noStrike" kern="1200" noProof="0">
                          <a:solidFill>
                            <a:srgbClr val="000000"/>
                          </a:solidFill>
                          <a:latin typeface="Arial"/>
                        </a:rPr>
                        <a:t>We are in the top 22% of Trusts for ethnically diverse representation between Band 8c and the Board</a:t>
                      </a:r>
                      <a:endParaRPr lang="en-GB"/>
                    </a:p>
                    <a:p>
                      <a:pPr lvl="0" algn="l">
                        <a:lnSpc>
                          <a:spcPct val="100000"/>
                        </a:lnSpc>
                        <a:spcBef>
                          <a:spcPts val="0"/>
                        </a:spcBef>
                        <a:spcAft>
                          <a:spcPts val="0"/>
                        </a:spcAft>
                        <a:buNone/>
                      </a:pPr>
                      <a:r>
                        <a:rPr lang="en-GB" sz="1200" b="0" i="0" u="none" strike="noStrike" kern="1200" noProof="0">
                          <a:solidFill>
                            <a:schemeClr val="tx1"/>
                          </a:solidFill>
                        </a:rPr>
                        <a:t>2.</a:t>
                      </a:r>
                      <a:r>
                        <a:rPr lang="en-GB" sz="1200" b="0" i="0" u="none" strike="noStrike" kern="1200" noProof="0">
                          <a:solidFill>
                            <a:srgbClr val="000000"/>
                          </a:solidFill>
                          <a:latin typeface="Arial"/>
                        </a:rPr>
                        <a:t>We are in the 92</a:t>
                      </a:r>
                      <a:r>
                        <a:rPr lang="en-GB" sz="1200" b="0" i="0" u="none" strike="noStrike" kern="1200" baseline="30000" noProof="0">
                          <a:solidFill>
                            <a:srgbClr val="000000"/>
                          </a:solidFill>
                          <a:latin typeface="Arial"/>
                        </a:rPr>
                        <a:t>nd</a:t>
                      </a:r>
                      <a:r>
                        <a:rPr lang="en-GB" sz="1200" b="0" i="0" u="none" strike="noStrike" kern="1200" noProof="0">
                          <a:solidFill>
                            <a:srgbClr val="000000"/>
                          </a:solidFill>
                          <a:latin typeface="Arial"/>
                        </a:rPr>
                        <a:t> percentile for harassment from patients etc to our staff</a:t>
                      </a:r>
                      <a:endParaRPr lang="en-GB"/>
                    </a:p>
                    <a:p>
                      <a:pPr lvl="0" algn="l">
                        <a:lnSpc>
                          <a:spcPct val="100000"/>
                        </a:lnSpc>
                        <a:spcBef>
                          <a:spcPts val="0"/>
                        </a:spcBef>
                        <a:spcAft>
                          <a:spcPts val="0"/>
                        </a:spcAft>
                        <a:buNone/>
                      </a:pPr>
                      <a:r>
                        <a:rPr lang="en-GB" sz="1200" b="0" i="0" u="none" strike="noStrike" kern="1200" noProof="0">
                          <a:solidFill>
                            <a:schemeClr val="tx1"/>
                          </a:solidFill>
                        </a:rPr>
                        <a:t>3.</a:t>
                      </a:r>
                      <a:r>
                        <a:rPr lang="en-GB" sz="1200" b="0" i="0" u="none" strike="noStrike" kern="1200" noProof="0">
                          <a:solidFill>
                            <a:srgbClr val="000000"/>
                          </a:solidFill>
                          <a:latin typeface="Arial"/>
                        </a:rPr>
                        <a:t>We are in the 85</a:t>
                      </a:r>
                      <a:r>
                        <a:rPr lang="en-GB" sz="1200" b="0" i="0" u="none" strike="noStrike" kern="1200" baseline="30000" noProof="0">
                          <a:solidFill>
                            <a:srgbClr val="000000"/>
                          </a:solidFill>
                          <a:latin typeface="Arial"/>
                        </a:rPr>
                        <a:t>th</a:t>
                      </a:r>
                      <a:r>
                        <a:rPr lang="en-GB" sz="1200" b="0" i="0" u="none" strike="noStrike" kern="1200" noProof="0">
                          <a:solidFill>
                            <a:srgbClr val="000000"/>
                          </a:solidFill>
                          <a:latin typeface="Arial"/>
                        </a:rPr>
                        <a:t> percentile for the likelihood of ethnically diverse staff entering a formal disciplinary process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GB" sz="1200" b="0" i="0" u="none" strike="noStrike" baseline="0" noProof="0">
                          <a:solidFill>
                            <a:srgbClr val="000000"/>
                          </a:solidFill>
                          <a:latin typeface="Calibri"/>
                        </a:rPr>
                        <a:t>We  submitted our WRES data for 2024 in May and our Board received our WRES report in July which we will provide in the quarter 2 return. As above we have published our Equality Objectives and 2023 EDS report</a:t>
                      </a:r>
                      <a:endParaRPr lang="en-US"/>
                    </a:p>
                    <a:p>
                      <a:pPr lvl="0" algn="l">
                        <a:lnSpc>
                          <a:spcPct val="100000"/>
                        </a:lnSpc>
                        <a:spcBef>
                          <a:spcPts val="0"/>
                        </a:spcBef>
                        <a:spcAft>
                          <a:spcPts val="0"/>
                        </a:spcAft>
                        <a:buNone/>
                      </a:pPr>
                      <a:r>
                        <a:rPr lang="en-GB" sz="1200" b="0" i="0" u="none" strike="noStrike" baseline="0" noProof="0">
                          <a:solidFill>
                            <a:srgbClr val="000000"/>
                          </a:solidFill>
                          <a:latin typeface="Calibri"/>
                          <a:hlinkClick r:id="rId2"/>
                        </a:rPr>
                        <a:t>https://www.shsc.nhs.uk/sites/default/files/2024-06/Sheffield%20Health%20and%20Social%20Care%20Equality%20Objectives%202024_2028.pdf</a:t>
                      </a:r>
                      <a:endParaRPr lang="en-GB"/>
                    </a:p>
                    <a:p>
                      <a:pPr lvl="0" algn="l">
                        <a:lnSpc>
                          <a:spcPct val="100000"/>
                        </a:lnSpc>
                        <a:spcBef>
                          <a:spcPts val="0"/>
                        </a:spcBef>
                        <a:spcAft>
                          <a:spcPts val="0"/>
                        </a:spcAft>
                        <a:buNone/>
                      </a:pPr>
                      <a:r>
                        <a:rPr lang="en-GB" sz="1200" b="0" i="0" u="none" strike="noStrike" baseline="0" noProof="0">
                          <a:solidFill>
                            <a:srgbClr val="000000"/>
                          </a:solidFill>
                          <a:latin typeface="Calibri"/>
                          <a:hlinkClick r:id="rId3"/>
                        </a:rPr>
                        <a:t>https://www.shsc.nhs.uk/sites/default/files/2024-06/EDS-Report%20_%202023.pdf</a:t>
                      </a: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7762578"/>
                  </a:ext>
                </a:extLst>
              </a:tr>
              <a:tr h="288826">
                <a:tc gridSpan="2">
                  <a:txBody>
                    <a:bodyPr/>
                    <a:lstStyle/>
                    <a:p>
                      <a:r>
                        <a:rPr lang="en-GB" sz="1400" b="1"/>
                        <a:t>Please indicate if the organisational competency was embedded on an organisational level [  </a:t>
                      </a:r>
                      <a:r>
                        <a:rPr lang="en-GB" sz="1400" b="1">
                          <a:solidFill>
                            <a:srgbClr val="00B050"/>
                          </a:solidFill>
                        </a:rPr>
                        <a:t>✓</a:t>
                      </a:r>
                      <a:r>
                        <a:rPr lang="en-GB" sz="1400" b="1"/>
                        <a:t>  ] and or a service level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2659148"/>
                  </a:ext>
                </a:extLst>
              </a:tr>
              <a:tr h="812994">
                <a:tc gridSpan="2">
                  <a:txBody>
                    <a:bodyPr/>
                    <a:lstStyle/>
                    <a:p>
                      <a:r>
                        <a:rPr lang="en-GB" sz="1400" b="1"/>
                        <a:t>Please provide an example on how the organisational competency has been embedded on an organisation level and/or a service level?</a:t>
                      </a:r>
                      <a:endParaRPr lang="en-US"/>
                    </a:p>
                    <a:p>
                      <a:pPr lvl="0" algn="l">
                        <a:lnSpc>
                          <a:spcPct val="100000"/>
                        </a:lnSpc>
                        <a:spcBef>
                          <a:spcPts val="0"/>
                        </a:spcBef>
                        <a:spcAft>
                          <a:spcPts val="0"/>
                        </a:spcAft>
                        <a:buNone/>
                      </a:pPr>
                      <a:r>
                        <a:rPr lang="en-GB" sz="1400" b="0" i="0" u="none" strike="noStrike" noProof="0">
                          <a:solidFill>
                            <a:srgbClr val="000000"/>
                          </a:solidFill>
                          <a:latin typeface="Calibri"/>
                        </a:rPr>
                        <a:t>We have a quarterly meeting of the Chairs  of our staff network groups with Board members which took place in this period. Every year the Ethnically Diverse Staff Network Group is funded to put on a conference which they themselves plan and facilitate.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6127687"/>
                  </a:ext>
                </a:extLst>
              </a:tr>
            </a:tbl>
          </a:graphicData>
        </a:graphic>
      </p:graphicFrame>
    </p:spTree>
    <p:extLst>
      <p:ext uri="{BB962C8B-B14F-4D97-AF65-F5344CB8AC3E}">
        <p14:creationId xmlns:p14="http://schemas.microsoft.com/office/powerpoint/2010/main" val="2005119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CCFF735-201C-D403-5730-AF668379EF22}"/>
              </a:ext>
            </a:extLst>
          </p:cNvPr>
          <p:cNvGraphicFramePr>
            <a:graphicFrameLocks noGrp="1"/>
          </p:cNvGraphicFramePr>
          <p:nvPr>
            <p:extLst>
              <p:ext uri="{D42A27DB-BD31-4B8C-83A1-F6EECF244321}">
                <p14:modId xmlns:p14="http://schemas.microsoft.com/office/powerpoint/2010/main" val="1228693849"/>
              </p:ext>
            </p:extLst>
          </p:nvPr>
        </p:nvGraphicFramePr>
        <p:xfrm>
          <a:off x="635080" y="997551"/>
          <a:ext cx="11111555" cy="1135945"/>
        </p:xfrm>
        <a:graphic>
          <a:graphicData uri="http://schemas.openxmlformats.org/drawingml/2006/table">
            <a:tbl>
              <a:tblPr firstRow="1" bandRow="1">
                <a:tableStyleId>{5A111915-BE36-4E01-A7E5-04B1672EAD32}</a:tableStyleId>
              </a:tblPr>
              <a:tblGrid>
                <a:gridCol w="11111555">
                  <a:extLst>
                    <a:ext uri="{9D8B030D-6E8A-4147-A177-3AD203B41FA5}">
                      <a16:colId xmlns:a16="http://schemas.microsoft.com/office/drawing/2014/main" val="3312644836"/>
                    </a:ext>
                  </a:extLst>
                </a:gridCol>
              </a:tblGrid>
              <a:tr h="1135945">
                <a:tc>
                  <a:txBody>
                    <a:bodyPr/>
                    <a:lstStyle/>
                    <a:p>
                      <a:r>
                        <a:rPr lang="en-GB" sz="1800" b="1" kern="1200">
                          <a:solidFill>
                            <a:schemeClr val="tx1"/>
                          </a:solidFill>
                          <a:effectLst/>
                          <a:latin typeface="+mn-lt"/>
                          <a:ea typeface="+mn-ea"/>
                          <a:cs typeface="Arial" panose="020B0604020202020204" pitchFamily="34" charset="0"/>
                        </a:rPr>
                        <a:t>Co-learning</a:t>
                      </a:r>
                    </a:p>
                    <a:p>
                      <a:pPr marL="342900" lvl="0" indent="-342900">
                        <a:lnSpc>
                          <a:spcPct val="107000"/>
                        </a:lnSpc>
                        <a:buFont typeface="Wingdings" panose="05000000000000000000" pitchFamily="2" charset="2"/>
                        <a:buChar char=""/>
                      </a:pPr>
                      <a:r>
                        <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rPr>
                        <a:t>Champion ‘reciprocal’ and mutual co-learning – an environment where everyone can be both a teacher and a learner. </a:t>
                      </a:r>
                    </a:p>
                    <a:p>
                      <a:pPr marL="342900" lvl="0" indent="-342900">
                        <a:lnSpc>
                          <a:spcPct val="107000"/>
                        </a:lnSpc>
                        <a:buFont typeface="Wingdings" panose="05000000000000000000" pitchFamily="2" charset="2"/>
                        <a:buChar char=""/>
                      </a:pPr>
                      <a:r>
                        <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rPr>
                        <a:t>Trusts work with community champions and/or undertake active outreach to raise awareness of early intervention services responsive to cultural needs and experiences of systemic racism. </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07522416"/>
                  </a:ext>
                </a:extLst>
              </a:tr>
            </a:tbl>
          </a:graphicData>
        </a:graphic>
      </p:graphicFrame>
      <p:sp>
        <p:nvSpPr>
          <p:cNvPr id="3" name="Title 1">
            <a:extLst>
              <a:ext uri="{FF2B5EF4-FFF2-40B4-BE49-F238E27FC236}">
                <a16:creationId xmlns:a16="http://schemas.microsoft.com/office/drawing/2014/main" id="{28BC68DE-1264-15D4-E6F6-0EE2E23201EB}"/>
              </a:ext>
            </a:extLst>
          </p:cNvPr>
          <p:cNvSpPr txBox="1">
            <a:spLocks/>
          </p:cNvSpPr>
          <p:nvPr/>
        </p:nvSpPr>
        <p:spPr>
          <a:xfrm>
            <a:off x="635080" y="593111"/>
            <a:ext cx="11111555" cy="369332"/>
          </a:xfrm>
          <a:prstGeom prst="rect">
            <a:avLst/>
          </a:prstGeom>
          <a:solidFill>
            <a:schemeClr val="accent1">
              <a:lumMod val="60000"/>
              <a:lumOff val="40000"/>
            </a:schemeClr>
          </a:solidFill>
          <a:ln w="15875">
            <a:solidFill>
              <a:srgbClr val="0070C0"/>
            </a:solid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a:latin typeface="+mn-lt"/>
                <a:ea typeface="+mn-ea"/>
                <a:cs typeface="+mn-cs"/>
              </a:rPr>
              <a:t>Part 2: Organisational Competencies</a:t>
            </a:r>
          </a:p>
        </p:txBody>
      </p:sp>
      <p:sp>
        <p:nvSpPr>
          <p:cNvPr id="5" name="Text Placeholder 4">
            <a:extLst>
              <a:ext uri="{FF2B5EF4-FFF2-40B4-BE49-F238E27FC236}">
                <a16:creationId xmlns:a16="http://schemas.microsoft.com/office/drawing/2014/main" id="{D22FD6B5-A52C-6FF9-3EDB-3CE02112B08E}"/>
              </a:ext>
            </a:extLst>
          </p:cNvPr>
          <p:cNvSpPr txBox="1">
            <a:spLocks/>
          </p:cNvSpPr>
          <p:nvPr/>
        </p:nvSpPr>
        <p:spPr>
          <a:xfrm>
            <a:off x="540222" y="210576"/>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Sheffield Health &amp; Social Care NHS Foundation Trust </a:t>
            </a:r>
            <a:r>
              <a:rPr lang="en-GB" sz="1800"/>
              <a:t>	Date: February</a:t>
            </a:r>
            <a:r>
              <a:rPr lang="en-GB" sz="1800" b="0"/>
              <a:t> 2025</a:t>
            </a:r>
            <a:endParaRPr lang="en-GB" sz="1800"/>
          </a:p>
        </p:txBody>
      </p:sp>
      <p:graphicFrame>
        <p:nvGraphicFramePr>
          <p:cNvPr id="6" name="Table 5">
            <a:extLst>
              <a:ext uri="{FF2B5EF4-FFF2-40B4-BE49-F238E27FC236}">
                <a16:creationId xmlns:a16="http://schemas.microsoft.com/office/drawing/2014/main" id="{3140C4DB-2C60-EC18-252A-9958CD7325C6}"/>
              </a:ext>
            </a:extLst>
          </p:cNvPr>
          <p:cNvGraphicFramePr>
            <a:graphicFrameLocks noGrp="1"/>
          </p:cNvGraphicFramePr>
          <p:nvPr>
            <p:extLst>
              <p:ext uri="{D42A27DB-BD31-4B8C-83A1-F6EECF244321}">
                <p14:modId xmlns:p14="http://schemas.microsoft.com/office/powerpoint/2010/main" val="1129572257"/>
              </p:ext>
            </p:extLst>
          </p:nvPr>
        </p:nvGraphicFramePr>
        <p:xfrm>
          <a:off x="635080" y="2168604"/>
          <a:ext cx="11111555" cy="4262637"/>
        </p:xfrm>
        <a:graphic>
          <a:graphicData uri="http://schemas.openxmlformats.org/drawingml/2006/table">
            <a:tbl>
              <a:tblPr firstRow="1" bandRow="1">
                <a:tableStyleId>{5A111915-BE36-4E01-A7E5-04B1672EAD32}</a:tableStyleId>
              </a:tblPr>
              <a:tblGrid>
                <a:gridCol w="5615925">
                  <a:extLst>
                    <a:ext uri="{9D8B030D-6E8A-4147-A177-3AD203B41FA5}">
                      <a16:colId xmlns:a16="http://schemas.microsoft.com/office/drawing/2014/main" val="2611605265"/>
                    </a:ext>
                  </a:extLst>
                </a:gridCol>
                <a:gridCol w="5495630">
                  <a:extLst>
                    <a:ext uri="{9D8B030D-6E8A-4147-A177-3AD203B41FA5}">
                      <a16:colId xmlns:a16="http://schemas.microsoft.com/office/drawing/2014/main" val="3679317685"/>
                    </a:ext>
                  </a:extLst>
                </a:gridCol>
              </a:tblGrid>
              <a:tr h="311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Governance and Leadership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0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srgbClr val="231F20"/>
                          </a:solidFill>
                          <a:effectLst/>
                          <a:latin typeface="+mn-lt"/>
                          <a:ea typeface="Calibri"/>
                          <a:cs typeface="Times New Roman"/>
                        </a:rPr>
                        <a:t>Policy and Practice</a:t>
                      </a:r>
                      <a:endParaRPr lang="en-GB" sz="1600" b="1" kern="1200">
                        <a:solidFill>
                          <a:srgbClr val="231F20"/>
                        </a:solidFill>
                        <a:effectLst/>
                        <a:latin typeface="+mn-lt"/>
                        <a:ea typeface="Calibri"/>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0D9"/>
                    </a:solidFill>
                  </a:tcPr>
                </a:tc>
                <a:extLst>
                  <a:ext uri="{0D108BD9-81ED-4DB2-BD59-A6C34878D82A}">
                    <a16:rowId xmlns:a16="http://schemas.microsoft.com/office/drawing/2014/main" val="3336101846"/>
                  </a:ext>
                </a:extLst>
              </a:tr>
              <a:tr h="1062089">
                <a:tc>
                  <a:txBody>
                    <a:bodyPr/>
                    <a:lstStyle/>
                    <a:p>
                      <a:pPr lvl="0" algn="l">
                        <a:lnSpc>
                          <a:spcPct val="100000"/>
                        </a:lnSpc>
                        <a:spcBef>
                          <a:spcPts val="0"/>
                        </a:spcBef>
                        <a:spcAft>
                          <a:spcPts val="0"/>
                        </a:spcAft>
                        <a:buNone/>
                      </a:pPr>
                      <a:r>
                        <a:rPr lang="en-GB" sz="1200" b="0" i="0" u="none" strike="noStrike" kern="1200" cap="none" spc="0" normalizeH="0" baseline="0" noProof="0">
                          <a:ln>
                            <a:noFill/>
                          </a:ln>
                          <a:solidFill>
                            <a:srgbClr val="000000"/>
                          </a:solidFill>
                          <a:effectLst/>
                          <a:uLnTx/>
                          <a:uFillTx/>
                          <a:latin typeface="Arial"/>
                        </a:rPr>
                        <a:t>The local Reciprocal Mentoring Programme is facilitated by the Equality, Diversity &amp; Inclusion team. The Regional Reciprocal Mentoring Programme is ICB-led.</a:t>
                      </a:r>
                      <a:endParaRPr lang="en-US"/>
                    </a:p>
                    <a:p>
                      <a:pPr marL="0" marR="0" lvl="0" indent="0" algn="l">
                        <a:lnSpc>
                          <a:spcPct val="100000"/>
                        </a:lnSpc>
                        <a:spcBef>
                          <a:spcPts val="0"/>
                        </a:spcBef>
                        <a:spcAft>
                          <a:spcPts val="0"/>
                        </a:spcAft>
                        <a:buClrTx/>
                        <a:buSzTx/>
                        <a:buFontTx/>
                        <a:buNone/>
                      </a:pPr>
                      <a:endParaRPr kumimoji="0" lang="en-GB" sz="1200" b="0" i="0" u="none" strike="noStrike" kern="1200" cap="none" spc="0" normalizeH="0" baseline="0" noProof="0" dirty="0">
                        <a:ln>
                          <a:noFill/>
                        </a:ln>
                        <a:solidFill>
                          <a:schemeClr val="tx1"/>
                        </a:solidFill>
                        <a:effectLst/>
                        <a:uLnTx/>
                        <a:uFillTx/>
                        <a:latin typeface="Arial"/>
                        <a:ea typeface="+mn-ea"/>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GB" sz="1200" b="0" i="0" u="none" strike="noStrike" noProof="0">
                          <a:solidFill>
                            <a:srgbClr val="000000"/>
                          </a:solidFill>
                          <a:latin typeface="Calibri"/>
                        </a:rPr>
                        <a:t>Our local Reciprocal mentoring programme continues, and we are in cohort 2 of a regional programme</a:t>
                      </a:r>
                      <a:endParaRPr lang="en-US" sz="1200"/>
                    </a:p>
                    <a:p>
                      <a:pPr lvl="0">
                        <a:buNone/>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1019878"/>
                  </a:ext>
                </a:extLst>
              </a:tr>
              <a:tr h="311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Data and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BC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a:solidFill>
                            <a:schemeClr val="tx1"/>
                          </a:solidFill>
                          <a:latin typeface="+mn-lt"/>
                          <a:ea typeface="+mn-ea"/>
                          <a:cs typeface="+mn-cs"/>
                        </a:rPr>
                        <a:t>Legislative and Statutory Compliance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40592807"/>
                  </a:ext>
                </a:extLst>
              </a:tr>
              <a:tr h="1097354">
                <a:tc>
                  <a:txBody>
                    <a:bodyPr/>
                    <a:lstStyle/>
                    <a:p>
                      <a:pPr lvl="0" algn="l">
                        <a:lnSpc>
                          <a:spcPct val="100000"/>
                        </a:lnSpc>
                        <a:spcBef>
                          <a:spcPts val="0"/>
                        </a:spcBef>
                        <a:spcAft>
                          <a:spcPts val="0"/>
                        </a:spcAft>
                        <a:buNone/>
                      </a:pPr>
                      <a:r>
                        <a:rPr lang="en-GB" sz="1200" b="0" i="0" u="none" strike="noStrike" noProof="0">
                          <a:solidFill>
                            <a:srgbClr val="000000"/>
                          </a:solidFill>
                          <a:latin typeface="Calibri"/>
                        </a:rPr>
                        <a:t>In Sep 2024 there are currently nine x pairings, this is mostly Board members with a variety of ethnically diverse staff in roles such as nursing, corporate, medic, healthcare support worker etc.</a:t>
                      </a:r>
                      <a:endParaRPr lang="en-US" sz="1200"/>
                    </a:p>
                    <a:p>
                      <a:pPr lvl="0">
                        <a:buNone/>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7762578"/>
                  </a:ext>
                </a:extLst>
              </a:tr>
              <a:tr h="270631">
                <a:tc gridSpan="2">
                  <a:txBody>
                    <a:bodyPr/>
                    <a:lstStyle/>
                    <a:p>
                      <a:r>
                        <a:rPr lang="en-GB" sz="1600" b="1"/>
                        <a:t>Please indicate if the organisational competency was embedded on an organisational level [  </a:t>
                      </a:r>
                      <a:r>
                        <a:rPr lang="en-GB" sz="1600" b="1">
                          <a:solidFill>
                            <a:srgbClr val="00B050"/>
                          </a:solidFill>
                        </a:rPr>
                        <a:t>✓</a:t>
                      </a:r>
                      <a:r>
                        <a:rPr lang="en-GB" sz="1600" b="1"/>
                        <a:t>  ] and or a service level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2659148"/>
                  </a:ext>
                </a:extLst>
              </a:tr>
              <a:tr h="1097354">
                <a:tc gridSpan="2">
                  <a:txBody>
                    <a:bodyPr/>
                    <a:lstStyle/>
                    <a:p>
                      <a:r>
                        <a:rPr lang="en-GB" sz="1600" b="1"/>
                        <a:t>Please provide an example on how the organisational competency has been embedded on an organisation level and/or a service level? </a:t>
                      </a:r>
                      <a:endParaRPr lang="en-GB" sz="1600" b="1" i="0" u="none" strike="noStrike" noProof="0">
                        <a:solidFill>
                          <a:srgbClr val="000000"/>
                        </a:solidFill>
                        <a:latin typeface="Calibri"/>
                      </a:endParaRPr>
                    </a:p>
                    <a:p>
                      <a:r>
                        <a:rPr lang="en-GB" sz="1200" b="0" i="0" u="none" strike="noStrike" noProof="0">
                          <a:solidFill>
                            <a:srgbClr val="000000"/>
                          </a:solidFill>
                          <a:latin typeface="Calibri"/>
                        </a:rPr>
                        <a:t>The local Reciprocal Mentoring Programme has been active since 2015, it has consistently maintained circa 10 pairings at any given time. Some relationships last for years, some for months. Just recently, a Band 4 Peer Worker was helped by their Board member mentor with interview prep, they achieved a promotion to Band 7.</a:t>
                      </a:r>
                      <a:endParaRPr lang="en-GB" sz="1200" b="0" i="0" u="none" strike="noStrike" noProof="0" dirty="0">
                        <a:solidFill>
                          <a:srgbClr val="000000"/>
                        </a:solidFill>
                        <a:latin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6127687"/>
                  </a:ext>
                </a:extLst>
              </a:tr>
            </a:tbl>
          </a:graphicData>
        </a:graphic>
      </p:graphicFrame>
    </p:spTree>
    <p:extLst>
      <p:ext uri="{BB962C8B-B14F-4D97-AF65-F5344CB8AC3E}">
        <p14:creationId xmlns:p14="http://schemas.microsoft.com/office/powerpoint/2010/main" val="736852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BC417C3-17EB-6C27-DDAC-221620401BA9}"/>
              </a:ext>
            </a:extLst>
          </p:cNvPr>
          <p:cNvSpPr>
            <a:spLocks noGrp="1"/>
          </p:cNvSpPr>
          <p:nvPr>
            <p:ph type="body" idx="1"/>
          </p:nvPr>
        </p:nvSpPr>
        <p:spPr>
          <a:xfrm>
            <a:off x="573844" y="116242"/>
            <a:ext cx="11339781" cy="369332"/>
          </a:xfrm>
        </p:spPr>
        <p:txBody>
          <a:bodyPr>
            <a:normAutofit/>
          </a:bodyPr>
          <a:lstStyle/>
          <a:p>
            <a:r>
              <a:rPr lang="en-GB" sz="2000" b="0"/>
              <a:t>Name of Trust</a:t>
            </a:r>
            <a:r>
              <a:rPr lang="en-GB" sz="2000"/>
              <a:t> </a:t>
            </a:r>
            <a:r>
              <a:rPr lang="en-GB" sz="2000" b="0"/>
              <a:t>/</a:t>
            </a:r>
            <a:r>
              <a:rPr lang="en-GB" sz="2000" b="0" strike="sngStrike"/>
              <a:t>region</a:t>
            </a:r>
            <a:r>
              <a:rPr lang="en-GB" sz="2000" b="0"/>
              <a:t>/</a:t>
            </a:r>
            <a:r>
              <a:rPr lang="en-GB" sz="2000" b="0" strike="sngStrike"/>
              <a:t>ICB</a:t>
            </a:r>
            <a:r>
              <a:rPr lang="en-GB" sz="2000" b="0"/>
              <a:t>: Sheffield Health &amp; Social Care NHS Foundation Trust      Date: February 2025</a:t>
            </a:r>
          </a:p>
        </p:txBody>
      </p:sp>
      <p:graphicFrame>
        <p:nvGraphicFramePr>
          <p:cNvPr id="28" name="Table 28">
            <a:extLst>
              <a:ext uri="{FF2B5EF4-FFF2-40B4-BE49-F238E27FC236}">
                <a16:creationId xmlns:a16="http://schemas.microsoft.com/office/drawing/2014/main" id="{C4708D00-C57F-BCFE-B5D5-3B25AEB7449D}"/>
              </a:ext>
            </a:extLst>
          </p:cNvPr>
          <p:cNvGraphicFramePr>
            <a:graphicFrameLocks noGrp="1"/>
          </p:cNvGraphicFramePr>
          <p:nvPr>
            <p:extLst>
              <p:ext uri="{D42A27DB-BD31-4B8C-83A1-F6EECF244321}">
                <p14:modId xmlns:p14="http://schemas.microsoft.com/office/powerpoint/2010/main" val="3804773734"/>
              </p:ext>
            </p:extLst>
          </p:nvPr>
        </p:nvGraphicFramePr>
        <p:xfrm>
          <a:off x="567959" y="3547226"/>
          <a:ext cx="11339780" cy="3194532"/>
        </p:xfrm>
        <a:graphic>
          <a:graphicData uri="http://schemas.openxmlformats.org/drawingml/2006/table">
            <a:tbl>
              <a:tblPr firstRow="1" bandRow="1">
                <a:tableStyleId>{C4B1156A-380E-4F78-BDF5-A606A8083BF9}</a:tableStyleId>
              </a:tblPr>
              <a:tblGrid>
                <a:gridCol w="5669890">
                  <a:extLst>
                    <a:ext uri="{9D8B030D-6E8A-4147-A177-3AD203B41FA5}">
                      <a16:colId xmlns:a16="http://schemas.microsoft.com/office/drawing/2014/main" val="3443316982"/>
                    </a:ext>
                  </a:extLst>
                </a:gridCol>
                <a:gridCol w="5669890">
                  <a:extLst>
                    <a:ext uri="{9D8B030D-6E8A-4147-A177-3AD203B41FA5}">
                      <a16:colId xmlns:a16="http://schemas.microsoft.com/office/drawing/2014/main" val="2694060410"/>
                    </a:ext>
                  </a:extLst>
                </a:gridCol>
              </a:tblGrid>
              <a:tr h="0">
                <a:tc>
                  <a:txBody>
                    <a:bodyPr/>
                    <a:lstStyle/>
                    <a:p>
                      <a:r>
                        <a:rPr lang="en-GB" sz="1800">
                          <a:solidFill>
                            <a:schemeClr val="tx1"/>
                          </a:solidFill>
                        </a:rPr>
                        <a:t>Patients Feedback </a:t>
                      </a:r>
                    </a:p>
                  </a:txBody>
                  <a:tcPr>
                    <a:solidFill>
                      <a:srgbClr val="FFE8CD"/>
                    </a:solidFill>
                  </a:tcPr>
                </a:tc>
                <a:tc>
                  <a:txBody>
                    <a:bodyPr/>
                    <a:lstStyle/>
                    <a:p>
                      <a:pPr marL="0" algn="l" defTabSz="914400" rtl="0" eaLnBrk="1" latinLnBrk="0" hangingPunct="1"/>
                      <a:r>
                        <a:rPr lang="en-GB" sz="1800" b="1" kern="1200">
                          <a:solidFill>
                            <a:schemeClr val="tx1"/>
                          </a:solidFill>
                        </a:rPr>
                        <a:t>Carers/communities feedback</a:t>
                      </a:r>
                      <a:endParaRPr lang="en-GB" sz="1800" b="1" kern="1200">
                        <a:solidFill>
                          <a:schemeClr val="tx1"/>
                        </a:solidFill>
                        <a:latin typeface="+mn-lt"/>
                        <a:ea typeface="+mn-ea"/>
                        <a:cs typeface="Arial" panose="020B0604020202020204" pitchFamily="34" charset="0"/>
                      </a:endParaRPr>
                    </a:p>
                  </a:txBody>
                  <a:tcPr>
                    <a:solidFill>
                      <a:srgbClr val="FFE8CD"/>
                    </a:solidFill>
                  </a:tcPr>
                </a:tc>
                <a:extLst>
                  <a:ext uri="{0D108BD9-81ED-4DB2-BD59-A6C34878D82A}">
                    <a16:rowId xmlns:a16="http://schemas.microsoft.com/office/drawing/2014/main" val="194227722"/>
                  </a:ext>
                </a:extLst>
              </a:tr>
              <a:tr h="2828772">
                <a:tc>
                  <a:txBody>
                    <a:bodyPr/>
                    <a:lstStyle/>
                    <a:p>
                      <a:endParaRPr lang="en-GB" sz="1200">
                        <a:latin typeface="Arial" panose="020B0604020202020204" pitchFamily="34" charset="0"/>
                        <a:cs typeface="Arial" panose="020B0604020202020204" pitchFamily="34" charset="0"/>
                      </a:endParaRPr>
                    </a:p>
                  </a:txBody>
                  <a:tcPr>
                    <a:noFill/>
                  </a:tcPr>
                </a:tc>
                <a:tc>
                  <a:txBody>
                    <a:bodyPr/>
                    <a:lstStyle/>
                    <a:p>
                      <a:r>
                        <a:rPr lang="en-GB" sz="1200" kern="1200">
                          <a:solidFill>
                            <a:schemeClr val="dk1"/>
                          </a:solidFill>
                          <a:effectLst/>
                          <a:latin typeface="+mn-lt"/>
                          <a:ea typeface="+mn-ea"/>
                          <a:cs typeface="+mn-cs"/>
                        </a:rPr>
                        <a:t>Please insert chart/graph and narrative here of this data for your trust in the last quarter (specify which tools/measures you used to collate this data)</a:t>
                      </a:r>
                    </a:p>
                    <a:p>
                      <a:endParaRPr lang="en-GB" sz="1200" kern="1200">
                        <a:solidFill>
                          <a:schemeClr val="dk1"/>
                        </a:solidFill>
                        <a:effectLst/>
                        <a:latin typeface="+mn-lt"/>
                        <a:ea typeface="+mn-ea"/>
                        <a:cs typeface="+mn-cs"/>
                      </a:endParaRPr>
                    </a:p>
                    <a:p>
                      <a:endParaRPr lang="en-GB" sz="1200" kern="1200">
                        <a:solidFill>
                          <a:schemeClr val="dk1"/>
                        </a:solidFill>
                        <a:effectLst/>
                        <a:latin typeface="+mn-lt"/>
                        <a:ea typeface="+mn-ea"/>
                        <a:cs typeface="+mn-cs"/>
                      </a:endParaRPr>
                    </a:p>
                    <a:p>
                      <a:endParaRPr lang="en-GB" sz="120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3703904463"/>
                  </a:ext>
                </a:extLst>
              </a:tr>
            </a:tbl>
          </a:graphicData>
        </a:graphic>
      </p:graphicFrame>
      <p:sp>
        <p:nvSpPr>
          <p:cNvPr id="2" name="Title 1">
            <a:extLst>
              <a:ext uri="{FF2B5EF4-FFF2-40B4-BE49-F238E27FC236}">
                <a16:creationId xmlns:a16="http://schemas.microsoft.com/office/drawing/2014/main" id="{01F1203C-5EAF-B8C2-D9E6-97A1E2AEE31B}"/>
              </a:ext>
            </a:extLst>
          </p:cNvPr>
          <p:cNvSpPr txBox="1">
            <a:spLocks/>
          </p:cNvSpPr>
          <p:nvPr/>
        </p:nvSpPr>
        <p:spPr>
          <a:xfrm>
            <a:off x="567959" y="485574"/>
            <a:ext cx="11339780" cy="369332"/>
          </a:xfrm>
          <a:prstGeom prst="rect">
            <a:avLst/>
          </a:prstGeom>
          <a:solidFill>
            <a:srgbClr val="FFC000"/>
          </a:solidFill>
          <a:ln w="15875">
            <a:solidFill>
              <a:srgbClr val="FFC000"/>
            </a:solid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a:latin typeface="+mn-lt"/>
                <a:ea typeface="+mn-ea"/>
                <a:cs typeface="+mn-cs"/>
              </a:rPr>
              <a:t>Part 3: Feedback Mechanisms</a:t>
            </a:r>
          </a:p>
        </p:txBody>
      </p:sp>
      <p:graphicFrame>
        <p:nvGraphicFramePr>
          <p:cNvPr id="3" name="Table 28">
            <a:extLst>
              <a:ext uri="{FF2B5EF4-FFF2-40B4-BE49-F238E27FC236}">
                <a16:creationId xmlns:a16="http://schemas.microsoft.com/office/drawing/2014/main" id="{90C88225-5AB7-6BFE-FA88-59AE739D7EC4}"/>
              </a:ext>
            </a:extLst>
          </p:cNvPr>
          <p:cNvGraphicFramePr>
            <a:graphicFrameLocks noGrp="1"/>
          </p:cNvGraphicFramePr>
          <p:nvPr>
            <p:extLst>
              <p:ext uri="{D42A27DB-BD31-4B8C-83A1-F6EECF244321}">
                <p14:modId xmlns:p14="http://schemas.microsoft.com/office/powerpoint/2010/main" val="912985066"/>
              </p:ext>
            </p:extLst>
          </p:nvPr>
        </p:nvGraphicFramePr>
        <p:xfrm>
          <a:off x="567959" y="985711"/>
          <a:ext cx="11339780" cy="2302787"/>
        </p:xfrm>
        <a:graphic>
          <a:graphicData uri="http://schemas.openxmlformats.org/drawingml/2006/table">
            <a:tbl>
              <a:tblPr firstRow="1" bandRow="1">
                <a:tableStyleId>{17292A2E-F333-43FB-9621-5CBBE7FDCDCB}</a:tableStyleId>
              </a:tblPr>
              <a:tblGrid>
                <a:gridCol w="11339780">
                  <a:extLst>
                    <a:ext uri="{9D8B030D-6E8A-4147-A177-3AD203B41FA5}">
                      <a16:colId xmlns:a16="http://schemas.microsoft.com/office/drawing/2014/main" val="3443316982"/>
                    </a:ext>
                  </a:extLst>
                </a:gridCol>
              </a:tblGrid>
              <a:tr h="382547">
                <a:tc>
                  <a:txBody>
                    <a:bodyPr/>
                    <a:lstStyle/>
                    <a:p>
                      <a:r>
                        <a:rPr lang="en-GB" sz="1800">
                          <a:solidFill>
                            <a:schemeClr val="tx1"/>
                          </a:solidFill>
                        </a:rPr>
                        <a:t>Summary of progress on part 3</a:t>
                      </a:r>
                      <a:endParaRPr lang="en-GB" sz="1800">
                        <a:solidFill>
                          <a:schemeClr val="tx1"/>
                        </a:solidFill>
                        <a:latin typeface="+mn-lt"/>
                        <a:cs typeface="Arial" panose="020B0604020202020204" pitchFamily="34" charset="0"/>
                      </a:endParaRPr>
                    </a:p>
                  </a:txBody>
                  <a:tcPr>
                    <a:solidFill>
                      <a:srgbClr val="FFE8CD"/>
                    </a:solidFill>
                  </a:tcPr>
                </a:tc>
                <a:extLst>
                  <a:ext uri="{0D108BD9-81ED-4DB2-BD59-A6C34878D82A}">
                    <a16:rowId xmlns:a16="http://schemas.microsoft.com/office/drawing/2014/main" val="194227722"/>
                  </a:ext>
                </a:extLst>
              </a:tr>
              <a:tr h="1366249">
                <a:tc>
                  <a:txBody>
                    <a:bodyPr/>
                    <a:lstStyle/>
                    <a:p>
                      <a:r>
                        <a:rPr lang="en-GB" sz="1200" b="0" i="0" u="none" strike="noStrike" kern="1200" cap="none" spc="0" normalizeH="0" baseline="0" noProof="0">
                          <a:ln>
                            <a:noFill/>
                          </a:ln>
                          <a:solidFill>
                            <a:prstClr val="black"/>
                          </a:solidFill>
                          <a:effectLst/>
                          <a:uLnTx/>
                          <a:uFillTx/>
                          <a:latin typeface="Arial"/>
                          <a:ea typeface="+mn-ea"/>
                          <a:cs typeface="Arial"/>
                        </a:rPr>
                        <a:t>We had significant rise in responses in July due to roadshows around community and specialised services to push service user feedback led by the engagement team. </a:t>
                      </a:r>
                    </a:p>
                    <a:p>
                      <a:pPr lvl="0">
                        <a:buNone/>
                      </a:pPr>
                      <a:endParaRPr lang="en-GB" sz="1200" b="0" i="0" u="none" strike="noStrike" kern="1200" cap="none" spc="0" normalizeH="0" baseline="0" noProof="0">
                        <a:ln>
                          <a:noFill/>
                        </a:ln>
                        <a:solidFill>
                          <a:prstClr val="black"/>
                        </a:solidFill>
                        <a:effectLst/>
                        <a:uLnTx/>
                        <a:uFillTx/>
                        <a:latin typeface="Arial"/>
                        <a:ea typeface="+mn-ea"/>
                        <a:cs typeface="Arial"/>
                      </a:endParaRPr>
                    </a:p>
                    <a:p>
                      <a:pPr lvl="0">
                        <a:buNone/>
                      </a:pPr>
                      <a:r>
                        <a:rPr lang="en-GB" sz="1200" b="0" i="0" u="none" strike="noStrike" kern="1200" cap="none" spc="0" normalizeH="0" baseline="0" noProof="0">
                          <a:ln>
                            <a:noFill/>
                          </a:ln>
                          <a:solidFill>
                            <a:prstClr val="black"/>
                          </a:solidFill>
                          <a:effectLst/>
                          <a:uLnTx/>
                          <a:uFillTx/>
                          <a:latin typeface="Arial"/>
                          <a:ea typeface="+mn-ea"/>
                          <a:cs typeface="Arial"/>
                        </a:rPr>
                        <a:t>Due to contract change with Tendable the feedback from Quality Experience survey was stopped and a survey via Qualtrics was created. In the interim the use of Friends and Family Test cards was used as the main way of collating feedback alongside direct feedback when attending community services service user &amp; carer groups through the months of Quarter 2.</a:t>
                      </a:r>
                    </a:p>
                    <a:p>
                      <a:pPr lvl="0">
                        <a:buNone/>
                      </a:pPr>
                      <a:endParaRPr lang="en-GB" sz="1200" b="0" i="0" u="none" strike="noStrike" kern="1200" cap="none" spc="0" normalizeH="0" baseline="0" noProof="0">
                        <a:ln>
                          <a:noFill/>
                        </a:ln>
                        <a:solidFill>
                          <a:prstClr val="black"/>
                        </a:solidFill>
                        <a:effectLst/>
                        <a:uLnTx/>
                        <a:uFillTx/>
                        <a:latin typeface="Arial"/>
                        <a:ea typeface="+mn-ea"/>
                        <a:cs typeface="Arial"/>
                      </a:endParaRPr>
                    </a:p>
                    <a:p>
                      <a:pPr lvl="0">
                        <a:buNone/>
                      </a:pPr>
                      <a:r>
                        <a:rPr lang="en-GB" sz="1200" b="0" i="0" u="none" strike="noStrike" kern="1200" cap="none" spc="0" normalizeH="0" baseline="0" noProof="0">
                          <a:ln>
                            <a:noFill/>
                          </a:ln>
                          <a:solidFill>
                            <a:prstClr val="black"/>
                          </a:solidFill>
                          <a:effectLst/>
                          <a:uLnTx/>
                          <a:uFillTx/>
                          <a:latin typeface="Arial"/>
                          <a:ea typeface="+mn-ea"/>
                          <a:cs typeface="Arial"/>
                        </a:rPr>
                        <a:t>Returns on Friends and Family tests have been steadily increasing. The use of FFT cards remains a focus to achieve an increase in returns which continues to be below the national average.</a:t>
                      </a:r>
                    </a:p>
                    <a:p>
                      <a:pPr lvl="0">
                        <a:buNone/>
                      </a:pPr>
                      <a:endParaRPr lang="en-GB" sz="1200" b="0" i="0" u="none" strike="noStrike" kern="1200" cap="none" spc="0" normalizeH="0" baseline="0" noProof="0">
                        <a:ln>
                          <a:noFill/>
                        </a:ln>
                        <a:solidFill>
                          <a:prstClr val="black"/>
                        </a:solidFill>
                        <a:effectLst/>
                        <a:uLnTx/>
                        <a:uFillTx/>
                        <a:latin typeface="Arial"/>
                        <a:ea typeface="+mn-ea"/>
                        <a:cs typeface="Arial"/>
                      </a:endParaRPr>
                    </a:p>
                  </a:txBody>
                  <a:tcPr/>
                </a:tc>
                <a:extLst>
                  <a:ext uri="{0D108BD9-81ED-4DB2-BD59-A6C34878D82A}">
                    <a16:rowId xmlns:a16="http://schemas.microsoft.com/office/drawing/2014/main" val="3703904463"/>
                  </a:ext>
                </a:extLst>
              </a:tr>
            </a:tbl>
          </a:graphicData>
        </a:graphic>
      </p:graphicFrame>
      <p:pic>
        <p:nvPicPr>
          <p:cNvPr id="6" name="Picture 5">
            <a:extLst>
              <a:ext uri="{FF2B5EF4-FFF2-40B4-BE49-F238E27FC236}">
                <a16:creationId xmlns:a16="http://schemas.microsoft.com/office/drawing/2014/main" id="{F38B1BBB-5809-3FE1-1DAA-07D63DE16B18}"/>
              </a:ext>
            </a:extLst>
          </p:cNvPr>
          <p:cNvPicPr>
            <a:picLocks noChangeAspect="1"/>
          </p:cNvPicPr>
          <p:nvPr/>
        </p:nvPicPr>
        <p:blipFill>
          <a:blip r:embed="rId2"/>
          <a:stretch>
            <a:fillRect/>
          </a:stretch>
        </p:blipFill>
        <p:spPr>
          <a:xfrm>
            <a:off x="675190" y="4086434"/>
            <a:ext cx="3925089" cy="2655324"/>
          </a:xfrm>
          <a:prstGeom prst="rect">
            <a:avLst/>
          </a:prstGeom>
        </p:spPr>
      </p:pic>
      <p:sp>
        <p:nvSpPr>
          <p:cNvPr id="7" name="TextBox 6">
            <a:extLst>
              <a:ext uri="{FF2B5EF4-FFF2-40B4-BE49-F238E27FC236}">
                <a16:creationId xmlns:a16="http://schemas.microsoft.com/office/drawing/2014/main" id="{4D266F2B-0962-7D05-860F-1B9050FAFDD0}"/>
              </a:ext>
            </a:extLst>
          </p:cNvPr>
          <p:cNvSpPr txBox="1"/>
          <p:nvPr/>
        </p:nvSpPr>
        <p:spPr>
          <a:xfrm>
            <a:off x="4600279" y="4289196"/>
            <a:ext cx="1524000" cy="2462213"/>
          </a:xfrm>
          <a:prstGeom prst="rect">
            <a:avLst/>
          </a:prstGeom>
          <a:noFill/>
        </p:spPr>
        <p:txBody>
          <a:bodyPr wrap="square" rtlCol="0">
            <a:spAutoFit/>
          </a:bodyPr>
          <a:lstStyle/>
          <a:p>
            <a:r>
              <a:rPr lang="en-GB" sz="1100"/>
              <a:t>Submissions from our Safe2Share survey, 4 of the 12 submissions were from ethnically diverse service user, of those submissions 58.33% of responses were negative and 41.67% were positive. The positive themes included the environment and cultural needs were met.</a:t>
            </a:r>
          </a:p>
        </p:txBody>
      </p:sp>
      <p:pic>
        <p:nvPicPr>
          <p:cNvPr id="11" name="Picture 10">
            <a:extLst>
              <a:ext uri="{FF2B5EF4-FFF2-40B4-BE49-F238E27FC236}">
                <a16:creationId xmlns:a16="http://schemas.microsoft.com/office/drawing/2014/main" id="{74B3B232-1D55-A883-481C-FB1546FEFCFF}"/>
              </a:ext>
            </a:extLst>
          </p:cNvPr>
          <p:cNvPicPr>
            <a:picLocks noChangeAspect="1"/>
          </p:cNvPicPr>
          <p:nvPr/>
        </p:nvPicPr>
        <p:blipFill>
          <a:blip r:embed="rId3"/>
          <a:stretch>
            <a:fillRect/>
          </a:stretch>
        </p:blipFill>
        <p:spPr>
          <a:xfrm>
            <a:off x="6386921" y="4422886"/>
            <a:ext cx="3684247" cy="2218224"/>
          </a:xfrm>
          <a:prstGeom prst="rect">
            <a:avLst/>
          </a:prstGeom>
        </p:spPr>
      </p:pic>
      <p:sp>
        <p:nvSpPr>
          <p:cNvPr id="12" name="TextBox 11">
            <a:extLst>
              <a:ext uri="{FF2B5EF4-FFF2-40B4-BE49-F238E27FC236}">
                <a16:creationId xmlns:a16="http://schemas.microsoft.com/office/drawing/2014/main" id="{F55A9146-1DA8-9672-84C3-44304968B44F}"/>
              </a:ext>
            </a:extLst>
          </p:cNvPr>
          <p:cNvSpPr txBox="1"/>
          <p:nvPr/>
        </p:nvSpPr>
        <p:spPr>
          <a:xfrm>
            <a:off x="10104017" y="4422886"/>
            <a:ext cx="1766620" cy="1708160"/>
          </a:xfrm>
          <a:prstGeom prst="rect">
            <a:avLst/>
          </a:prstGeom>
          <a:noFill/>
        </p:spPr>
        <p:txBody>
          <a:bodyPr wrap="square" rtlCol="0">
            <a:spAutoFit/>
          </a:bodyPr>
          <a:lstStyle/>
          <a:p>
            <a:r>
              <a:rPr lang="en-GB" sz="1050"/>
              <a:t>FFT responses received from individuals who provided feedback as a carer or family member. Of the 136 responses all feedback was positive, with some suggestions the Trust could do better on wait times, staffing levels, and clearer communications.</a:t>
            </a:r>
          </a:p>
        </p:txBody>
      </p:sp>
    </p:spTree>
    <p:extLst>
      <p:ext uri="{BB962C8B-B14F-4D97-AF65-F5344CB8AC3E}">
        <p14:creationId xmlns:p14="http://schemas.microsoft.com/office/powerpoint/2010/main" val="554026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D20ED-C202-1DB6-C5CA-FC8B7D51160D}"/>
              </a:ext>
            </a:extLst>
          </p:cNvPr>
          <p:cNvSpPr>
            <a:spLocks noGrp="1"/>
          </p:cNvSpPr>
          <p:nvPr>
            <p:ph type="title"/>
          </p:nvPr>
        </p:nvSpPr>
        <p:spPr>
          <a:xfrm>
            <a:off x="483544" y="675131"/>
            <a:ext cx="11111555" cy="369332"/>
          </a:xfrm>
          <a:solidFill>
            <a:srgbClr val="00B050"/>
          </a:solidFill>
          <a:ln w="15875">
            <a:solidFill>
              <a:srgbClr val="00B050"/>
            </a:solidFill>
          </a:ln>
        </p:spPr>
        <p:txBody>
          <a:bodyPr vert="horz" wrap="square" rtlCol="0">
            <a:spAutoFit/>
          </a:bodyPr>
          <a:lstStyle/>
          <a:p>
            <a:r>
              <a:rPr lang="en-GB" sz="2000" b="1">
                <a:latin typeface="+mn-lt"/>
                <a:ea typeface="+mn-ea"/>
                <a:cs typeface="+mn-cs"/>
              </a:rPr>
              <a:t>Part 1: Legislative / Statutory duties</a:t>
            </a:r>
          </a:p>
        </p:txBody>
      </p:sp>
      <p:sp>
        <p:nvSpPr>
          <p:cNvPr id="6" name="Text Placeholder 4">
            <a:extLst>
              <a:ext uri="{FF2B5EF4-FFF2-40B4-BE49-F238E27FC236}">
                <a16:creationId xmlns:a16="http://schemas.microsoft.com/office/drawing/2014/main" id="{610507EB-090B-1B07-6061-3B2BE778FFCD}"/>
              </a:ext>
            </a:extLst>
          </p:cNvPr>
          <p:cNvSpPr txBox="1">
            <a:spLocks/>
          </p:cNvSpPr>
          <p:nvPr/>
        </p:nvSpPr>
        <p:spPr>
          <a:xfrm>
            <a:off x="483544" y="195723"/>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a:t>
            </a:r>
            <a:r>
              <a:rPr lang="en-GB" sz="1800" strike="sngStrike"/>
              <a:t>region</a:t>
            </a:r>
            <a:r>
              <a:rPr lang="en-GB" sz="1800"/>
              <a:t>/</a:t>
            </a:r>
            <a:r>
              <a:rPr lang="en-GB" sz="1800" strike="sngStrike"/>
              <a:t>ICB</a:t>
            </a:r>
            <a:r>
              <a:rPr lang="en-GB" sz="1800"/>
              <a:t>:</a:t>
            </a:r>
            <a:r>
              <a:rPr lang="en-GB" sz="1800" b="0"/>
              <a:t>     Sheffield Health &amp; Social Care NHS Foundation Trust  	</a:t>
            </a:r>
            <a:r>
              <a:rPr lang="en-GB" sz="1800"/>
              <a:t>Date: February 2025</a:t>
            </a:r>
          </a:p>
        </p:txBody>
      </p:sp>
      <p:graphicFrame>
        <p:nvGraphicFramePr>
          <p:cNvPr id="3" name="Table 4">
            <a:extLst>
              <a:ext uri="{FF2B5EF4-FFF2-40B4-BE49-F238E27FC236}">
                <a16:creationId xmlns:a16="http://schemas.microsoft.com/office/drawing/2014/main" id="{4FFB31F9-4642-4035-1002-FA6B5BBADF0D}"/>
              </a:ext>
            </a:extLst>
          </p:cNvPr>
          <p:cNvGraphicFramePr>
            <a:graphicFrameLocks noGrp="1"/>
          </p:cNvGraphicFramePr>
          <p:nvPr>
            <p:extLst>
              <p:ext uri="{D42A27DB-BD31-4B8C-83A1-F6EECF244321}">
                <p14:modId xmlns:p14="http://schemas.microsoft.com/office/powerpoint/2010/main" val="3137875635"/>
              </p:ext>
            </p:extLst>
          </p:nvPr>
        </p:nvGraphicFramePr>
        <p:xfrm>
          <a:off x="483543" y="1359263"/>
          <a:ext cx="11111555" cy="2433651"/>
        </p:xfrm>
        <a:graphic>
          <a:graphicData uri="http://schemas.openxmlformats.org/drawingml/2006/table">
            <a:tbl>
              <a:tblPr firstRow="1" bandRow="1">
                <a:tableStyleId>{912C8C85-51F0-491E-9774-3900AFEF0FD7}</a:tableStyleId>
              </a:tblPr>
              <a:tblGrid>
                <a:gridCol w="5587057">
                  <a:extLst>
                    <a:ext uri="{9D8B030D-6E8A-4147-A177-3AD203B41FA5}">
                      <a16:colId xmlns:a16="http://schemas.microsoft.com/office/drawing/2014/main" val="3227433501"/>
                    </a:ext>
                  </a:extLst>
                </a:gridCol>
                <a:gridCol w="5524498">
                  <a:extLst>
                    <a:ext uri="{9D8B030D-6E8A-4147-A177-3AD203B41FA5}">
                      <a16:colId xmlns:a16="http://schemas.microsoft.com/office/drawing/2014/main" val="748377034"/>
                    </a:ext>
                  </a:extLst>
                </a:gridCol>
              </a:tblGrid>
              <a:tr h="342900">
                <a:tc gridSpan="2">
                  <a:txBody>
                    <a:bodyPr/>
                    <a:lstStyle/>
                    <a:p>
                      <a:r>
                        <a:rPr lang="en-GB">
                          <a:solidFill>
                            <a:schemeClr val="tx1"/>
                          </a:solidFill>
                        </a:rPr>
                        <a:t>1.1 Detentions under the MHA by ethnicity/race</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60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067891">
                <a:tc>
                  <a:txBody>
                    <a:bodyPr/>
                    <a:lstStyle/>
                    <a:p>
                      <a:r>
                        <a:rPr lang="en-GB" sz="1200">
                          <a:latin typeface="Arial" panose="020B0604020202020204" pitchFamily="34" charset="0"/>
                          <a:cs typeface="Arial" panose="020B0604020202020204" pitchFamily="34" charset="0"/>
                        </a:rPr>
                        <a:t>Please insert chart/graph here of this data for your trust in the last quarter</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latin typeface="Arial" panose="020B0604020202020204" pitchFamily="34" charset="0"/>
                          <a:cs typeface="Arial" panose="020B0604020202020204" pitchFamily="34" charset="0"/>
                        </a:rPr>
                        <a:t>This information is currently unavailable on our Electronic Patient Recording (EPR) system. We will have access to this data in the near future with the new EPR which is being implemented in March 2025.</a:t>
                      </a:r>
                      <a:endParaRPr lang="en-GB" sz="1200">
                        <a:highlight>
                          <a:srgbClr val="FFFF00"/>
                        </a:highlight>
                        <a:latin typeface="Arial" panose="020B0604020202020204" pitchFamily="34" charset="0"/>
                        <a:cs typeface="Arial" panose="020B0604020202020204" pitchFamily="34" charset="0"/>
                      </a:endParaRPr>
                    </a:p>
                    <a:p>
                      <a:endParaRPr lang="en-GB" sz="1400" dirty="0"/>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graphicFrame>
        <p:nvGraphicFramePr>
          <p:cNvPr id="7" name="Table 4">
            <a:extLst>
              <a:ext uri="{FF2B5EF4-FFF2-40B4-BE49-F238E27FC236}">
                <a16:creationId xmlns:a16="http://schemas.microsoft.com/office/drawing/2014/main" id="{ECCBFF40-EE31-8C3D-9D6C-BB87F2568B14}"/>
              </a:ext>
            </a:extLst>
          </p:cNvPr>
          <p:cNvGraphicFramePr>
            <a:graphicFrameLocks noGrp="1"/>
          </p:cNvGraphicFramePr>
          <p:nvPr>
            <p:extLst>
              <p:ext uri="{D42A27DB-BD31-4B8C-83A1-F6EECF244321}">
                <p14:modId xmlns:p14="http://schemas.microsoft.com/office/powerpoint/2010/main" val="2809547448"/>
              </p:ext>
            </p:extLst>
          </p:nvPr>
        </p:nvGraphicFramePr>
        <p:xfrm>
          <a:off x="483542" y="3942251"/>
          <a:ext cx="11111555" cy="2433651"/>
        </p:xfrm>
        <a:graphic>
          <a:graphicData uri="http://schemas.openxmlformats.org/drawingml/2006/table">
            <a:tbl>
              <a:tblPr firstRow="1" bandRow="1">
                <a:tableStyleId>{912C8C85-51F0-491E-9774-3900AFEF0FD7}</a:tableStyleId>
              </a:tblPr>
              <a:tblGrid>
                <a:gridCol w="5587057">
                  <a:extLst>
                    <a:ext uri="{9D8B030D-6E8A-4147-A177-3AD203B41FA5}">
                      <a16:colId xmlns:a16="http://schemas.microsoft.com/office/drawing/2014/main" val="3227433501"/>
                    </a:ext>
                  </a:extLst>
                </a:gridCol>
                <a:gridCol w="5524498">
                  <a:extLst>
                    <a:ext uri="{9D8B030D-6E8A-4147-A177-3AD203B41FA5}">
                      <a16:colId xmlns:a16="http://schemas.microsoft.com/office/drawing/2014/main" val="748377034"/>
                    </a:ext>
                  </a:extLst>
                </a:gridCol>
              </a:tblGrid>
              <a:tr h="342900">
                <a:tc gridSpan="2">
                  <a:txBody>
                    <a:bodyPr/>
                    <a:lstStyle/>
                    <a:p>
                      <a:r>
                        <a:rPr lang="en-GB">
                          <a:solidFill>
                            <a:schemeClr val="tx1"/>
                          </a:solidFill>
                        </a:rPr>
                        <a:t>1.2 Restraint by ethnicity/race 16.</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60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067891">
                <a:tc>
                  <a:txBody>
                    <a:bodyPr/>
                    <a:lstStyle/>
                    <a:p>
                      <a:endParaRPr lang="en-GB" sz="120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marL="0" indent="0">
                        <a:buFont typeface="Arial" panose="020B0604020202020204" pitchFamily="34" charset="0"/>
                        <a:buNone/>
                      </a:pPr>
                      <a:r>
                        <a:rPr lang="en-GB" sz="1100">
                          <a:latin typeface="Arial" panose="020B0604020202020204" pitchFamily="34" charset="0"/>
                          <a:cs typeface="Arial" panose="020B0604020202020204" pitchFamily="34" charset="0"/>
                        </a:rPr>
                        <a:t>African/Black/Caribbean	31	11.88%</a:t>
                      </a:r>
                    </a:p>
                    <a:p>
                      <a:pPr marL="0" indent="0">
                        <a:buFont typeface="Arial" panose="020B0604020202020204" pitchFamily="34" charset="0"/>
                        <a:buNone/>
                      </a:pPr>
                      <a:r>
                        <a:rPr lang="en-GB" sz="1100">
                          <a:latin typeface="Arial" panose="020B0604020202020204" pitchFamily="34" charset="0"/>
                          <a:cs typeface="Arial" panose="020B0604020202020204" pitchFamily="34" charset="0"/>
                        </a:rPr>
                        <a:t>Asian/Asian British	5	1.92%</a:t>
                      </a:r>
                    </a:p>
                    <a:p>
                      <a:pPr marL="0" indent="0">
                        <a:buFont typeface="Arial" panose="020B0604020202020204" pitchFamily="34" charset="0"/>
                        <a:buNone/>
                      </a:pPr>
                      <a:r>
                        <a:rPr lang="en-GB" sz="1100">
                          <a:latin typeface="Arial" panose="020B0604020202020204" pitchFamily="34" charset="0"/>
                          <a:cs typeface="Arial" panose="020B0604020202020204" pitchFamily="34" charset="0"/>
                        </a:rPr>
                        <a:t>Mixed/Multiple Ethnicities	12	4.60%</a:t>
                      </a:r>
                    </a:p>
                    <a:p>
                      <a:pPr marL="0" indent="0">
                        <a:buFont typeface="Arial" panose="020B0604020202020204" pitchFamily="34" charset="0"/>
                        <a:buNone/>
                      </a:pPr>
                      <a:r>
                        <a:rPr lang="en-GB" sz="1100">
                          <a:latin typeface="Arial" panose="020B0604020202020204" pitchFamily="34" charset="0"/>
                          <a:cs typeface="Arial" panose="020B0604020202020204" pitchFamily="34" charset="0"/>
                        </a:rPr>
                        <a:t>Other Ethnic Group	2	0.77%</a:t>
                      </a:r>
                    </a:p>
                    <a:p>
                      <a:pPr marL="0" indent="0">
                        <a:buFont typeface="Arial" panose="020B0604020202020204" pitchFamily="34" charset="0"/>
                        <a:buNone/>
                      </a:pPr>
                      <a:r>
                        <a:rPr lang="en-GB" sz="1100">
                          <a:latin typeface="Arial" panose="020B0604020202020204" pitchFamily="34" charset="0"/>
                          <a:cs typeface="Arial" panose="020B0604020202020204" pitchFamily="34" charset="0"/>
                        </a:rPr>
                        <a:t>White	                        195	74.71%</a:t>
                      </a:r>
                    </a:p>
                    <a:p>
                      <a:pPr marL="0" indent="0">
                        <a:buFont typeface="Arial" panose="020B0604020202020204" pitchFamily="34" charset="0"/>
                        <a:buNone/>
                      </a:pPr>
                      <a:r>
                        <a:rPr lang="en-GB" sz="1100">
                          <a:latin typeface="Arial" panose="020B0604020202020204" pitchFamily="34" charset="0"/>
                          <a:cs typeface="Arial" panose="020B0604020202020204" pitchFamily="34" charset="0"/>
                        </a:rPr>
                        <a:t>Not Stated / Unknown	16	6.13%</a:t>
                      </a:r>
                    </a:p>
                    <a:p>
                      <a:pPr marL="0" indent="0">
                        <a:buFont typeface="Arial" panose="020B0604020202020204" pitchFamily="34" charset="0"/>
                        <a:buNone/>
                      </a:pPr>
                      <a:endParaRPr lang="en-GB" sz="120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pic>
        <p:nvPicPr>
          <p:cNvPr id="4" name="Graphic 3" descr="Bar chart outline">
            <a:extLst>
              <a:ext uri="{FF2B5EF4-FFF2-40B4-BE49-F238E27FC236}">
                <a16:creationId xmlns:a16="http://schemas.microsoft.com/office/drawing/2014/main" id="{72A608AC-0AD5-B6BE-C4D7-080E0043A5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3542" y="1886919"/>
            <a:ext cx="914400" cy="914400"/>
          </a:xfrm>
          <a:prstGeom prst="rect">
            <a:avLst/>
          </a:prstGeom>
        </p:spPr>
      </p:pic>
      <p:sp>
        <p:nvSpPr>
          <p:cNvPr id="8" name="TextBox 7">
            <a:extLst>
              <a:ext uri="{FF2B5EF4-FFF2-40B4-BE49-F238E27FC236}">
                <a16:creationId xmlns:a16="http://schemas.microsoft.com/office/drawing/2014/main" id="{8BEE5A09-AA06-0B02-FFFA-05625535FF95}"/>
              </a:ext>
            </a:extLst>
          </p:cNvPr>
          <p:cNvSpPr txBox="1"/>
          <p:nvPr/>
        </p:nvSpPr>
        <p:spPr>
          <a:xfrm>
            <a:off x="483542" y="1044463"/>
            <a:ext cx="11111555" cy="276999"/>
          </a:xfrm>
          <a:prstGeom prst="rect">
            <a:avLst/>
          </a:prstGeom>
          <a:noFill/>
        </p:spPr>
        <p:txBody>
          <a:bodyPr wrap="square" rtlCol="0">
            <a:spAutoFit/>
          </a:bodyPr>
          <a:lstStyle/>
          <a:p>
            <a:r>
              <a:rPr lang="en-GB" sz="1200">
                <a:latin typeface="Arial" panose="020B0604020202020204" pitchFamily="34" charset="0"/>
                <a:cs typeface="Arial" panose="020B0604020202020204" pitchFamily="34" charset="0"/>
              </a:rPr>
              <a:t>Please refer to the PCREF “Legislation” section for more details in the table entitled “How trusts are to demonstrate compliance with legislation”</a:t>
            </a:r>
          </a:p>
        </p:txBody>
      </p:sp>
      <p:pic>
        <p:nvPicPr>
          <p:cNvPr id="5" name="Picture 4">
            <a:extLst>
              <a:ext uri="{FF2B5EF4-FFF2-40B4-BE49-F238E27FC236}">
                <a16:creationId xmlns:a16="http://schemas.microsoft.com/office/drawing/2014/main" id="{8AFCEFE0-E1B6-C187-11FC-D3ABE7C771EF}"/>
              </a:ext>
            </a:extLst>
          </p:cNvPr>
          <p:cNvPicPr>
            <a:picLocks noChangeAspect="1"/>
          </p:cNvPicPr>
          <p:nvPr/>
        </p:nvPicPr>
        <p:blipFill>
          <a:blip r:embed="rId4"/>
          <a:stretch>
            <a:fillRect/>
          </a:stretch>
        </p:blipFill>
        <p:spPr>
          <a:xfrm>
            <a:off x="786151" y="4355709"/>
            <a:ext cx="4167686" cy="2020193"/>
          </a:xfrm>
          <a:prstGeom prst="rect">
            <a:avLst/>
          </a:prstGeom>
        </p:spPr>
      </p:pic>
    </p:spTree>
    <p:extLst>
      <p:ext uri="{BB962C8B-B14F-4D97-AF65-F5344CB8AC3E}">
        <p14:creationId xmlns:p14="http://schemas.microsoft.com/office/powerpoint/2010/main" val="1959763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D20ED-C202-1DB6-C5CA-FC8B7D51160D}"/>
              </a:ext>
            </a:extLst>
          </p:cNvPr>
          <p:cNvSpPr>
            <a:spLocks noGrp="1"/>
          </p:cNvSpPr>
          <p:nvPr>
            <p:ph type="title"/>
          </p:nvPr>
        </p:nvSpPr>
        <p:spPr>
          <a:xfrm>
            <a:off x="483544" y="675131"/>
            <a:ext cx="11111555" cy="369332"/>
          </a:xfrm>
          <a:solidFill>
            <a:srgbClr val="00B050"/>
          </a:solidFill>
          <a:ln w="15875">
            <a:solidFill>
              <a:srgbClr val="00B050"/>
            </a:solidFill>
          </a:ln>
        </p:spPr>
        <p:txBody>
          <a:bodyPr vert="horz" wrap="square" rtlCol="0">
            <a:spAutoFit/>
          </a:bodyPr>
          <a:lstStyle/>
          <a:p>
            <a:r>
              <a:rPr lang="en-GB" sz="2000" b="1">
                <a:latin typeface="+mn-lt"/>
                <a:ea typeface="+mn-ea"/>
                <a:cs typeface="+mn-cs"/>
              </a:rPr>
              <a:t>Part 1: Legislative / Statutory duties continued</a:t>
            </a:r>
          </a:p>
        </p:txBody>
      </p:sp>
      <p:sp>
        <p:nvSpPr>
          <p:cNvPr id="6" name="Text Placeholder 4">
            <a:extLst>
              <a:ext uri="{FF2B5EF4-FFF2-40B4-BE49-F238E27FC236}">
                <a16:creationId xmlns:a16="http://schemas.microsoft.com/office/drawing/2014/main" id="{610507EB-090B-1B07-6061-3B2BE778FFCD}"/>
              </a:ext>
            </a:extLst>
          </p:cNvPr>
          <p:cNvSpPr txBox="1">
            <a:spLocks/>
          </p:cNvSpPr>
          <p:nvPr/>
        </p:nvSpPr>
        <p:spPr>
          <a:xfrm>
            <a:off x="483544" y="195723"/>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 Sheffield Health &amp; Social Care NHS Foundation Trust</a:t>
            </a:r>
            <a:r>
              <a:rPr lang="en-GB" sz="1800"/>
              <a:t>	Date: February 2025</a:t>
            </a:r>
          </a:p>
        </p:txBody>
      </p:sp>
      <p:graphicFrame>
        <p:nvGraphicFramePr>
          <p:cNvPr id="3" name="Table 4">
            <a:extLst>
              <a:ext uri="{FF2B5EF4-FFF2-40B4-BE49-F238E27FC236}">
                <a16:creationId xmlns:a16="http://schemas.microsoft.com/office/drawing/2014/main" id="{4FFB31F9-4642-4035-1002-FA6B5BBADF0D}"/>
              </a:ext>
            </a:extLst>
          </p:cNvPr>
          <p:cNvGraphicFramePr>
            <a:graphicFrameLocks noGrp="1"/>
          </p:cNvGraphicFramePr>
          <p:nvPr>
            <p:extLst>
              <p:ext uri="{D42A27DB-BD31-4B8C-83A1-F6EECF244321}">
                <p14:modId xmlns:p14="http://schemas.microsoft.com/office/powerpoint/2010/main" val="1805277766"/>
              </p:ext>
            </p:extLst>
          </p:nvPr>
        </p:nvGraphicFramePr>
        <p:xfrm>
          <a:off x="483543" y="1193800"/>
          <a:ext cx="11111555" cy="2433651"/>
        </p:xfrm>
        <a:graphic>
          <a:graphicData uri="http://schemas.openxmlformats.org/drawingml/2006/table">
            <a:tbl>
              <a:tblPr firstRow="1" bandRow="1">
                <a:tableStyleId>{912C8C85-51F0-491E-9774-3900AFEF0FD7}</a:tableStyleId>
              </a:tblPr>
              <a:tblGrid>
                <a:gridCol w="5587057">
                  <a:extLst>
                    <a:ext uri="{9D8B030D-6E8A-4147-A177-3AD203B41FA5}">
                      <a16:colId xmlns:a16="http://schemas.microsoft.com/office/drawing/2014/main" val="3227433501"/>
                    </a:ext>
                  </a:extLst>
                </a:gridCol>
                <a:gridCol w="5524498">
                  <a:extLst>
                    <a:ext uri="{9D8B030D-6E8A-4147-A177-3AD203B41FA5}">
                      <a16:colId xmlns:a16="http://schemas.microsoft.com/office/drawing/2014/main" val="748377034"/>
                    </a:ext>
                  </a:extLst>
                </a:gridCol>
              </a:tblGrid>
              <a:tr h="342900">
                <a:tc gridSpan="2">
                  <a:txBody>
                    <a:bodyPr/>
                    <a:lstStyle/>
                    <a:p>
                      <a:r>
                        <a:rPr lang="en-GB">
                          <a:solidFill>
                            <a:schemeClr val="tx1"/>
                          </a:solidFill>
                        </a:rPr>
                        <a:t>1.3a Physical health checks data by ethnicity/race </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58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067891">
                <a:tc>
                  <a:txBody>
                    <a:bodyPr/>
                    <a:lstStyle/>
                    <a:p>
                      <a:r>
                        <a:rPr lang="en-GB" sz="1200">
                          <a:latin typeface="Arial"/>
                          <a:cs typeface="Arial"/>
                        </a:rPr>
                        <a:t>Please insert chart/graph here of this data for your trust in the last quarter</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r>
                        <a:rPr lang="en-GB" sz="1400"/>
                        <a:t>We are currently unable to source this data during the time of change Work is underway to ensure recording of demographic data within the EPR. The new EPR goes live from March 2025.</a:t>
                      </a:r>
                      <a:endParaRPr lang="en-GB" sz="1400" dirty="0"/>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graphicFrame>
        <p:nvGraphicFramePr>
          <p:cNvPr id="7" name="Table 4">
            <a:extLst>
              <a:ext uri="{FF2B5EF4-FFF2-40B4-BE49-F238E27FC236}">
                <a16:creationId xmlns:a16="http://schemas.microsoft.com/office/drawing/2014/main" id="{ECCBFF40-EE31-8C3D-9D6C-BB87F2568B14}"/>
              </a:ext>
            </a:extLst>
          </p:cNvPr>
          <p:cNvGraphicFramePr>
            <a:graphicFrameLocks noGrp="1"/>
          </p:cNvGraphicFramePr>
          <p:nvPr>
            <p:extLst>
              <p:ext uri="{D42A27DB-BD31-4B8C-83A1-F6EECF244321}">
                <p14:modId xmlns:p14="http://schemas.microsoft.com/office/powerpoint/2010/main" val="3236242134"/>
              </p:ext>
            </p:extLst>
          </p:nvPr>
        </p:nvGraphicFramePr>
        <p:xfrm>
          <a:off x="483542" y="3776788"/>
          <a:ext cx="11111555" cy="2433651"/>
        </p:xfrm>
        <a:graphic>
          <a:graphicData uri="http://schemas.openxmlformats.org/drawingml/2006/table">
            <a:tbl>
              <a:tblPr firstRow="1" bandRow="1">
                <a:tableStyleId>{912C8C85-51F0-491E-9774-3900AFEF0FD7}</a:tableStyleId>
              </a:tblPr>
              <a:tblGrid>
                <a:gridCol w="5587057">
                  <a:extLst>
                    <a:ext uri="{9D8B030D-6E8A-4147-A177-3AD203B41FA5}">
                      <a16:colId xmlns:a16="http://schemas.microsoft.com/office/drawing/2014/main" val="3227433501"/>
                    </a:ext>
                  </a:extLst>
                </a:gridCol>
                <a:gridCol w="5524498">
                  <a:extLst>
                    <a:ext uri="{9D8B030D-6E8A-4147-A177-3AD203B41FA5}">
                      <a16:colId xmlns:a16="http://schemas.microsoft.com/office/drawing/2014/main" val="748377034"/>
                    </a:ext>
                  </a:extLst>
                </a:gridCol>
              </a:tblGrid>
              <a:tr h="342900">
                <a:tc gridSpan="2">
                  <a:txBody>
                    <a:bodyPr/>
                    <a:lstStyle/>
                    <a:p>
                      <a:r>
                        <a:rPr lang="en-GB">
                          <a:solidFill>
                            <a:schemeClr val="tx1"/>
                          </a:solidFill>
                        </a:rPr>
                        <a:t>1.3b CYP access rates by ethnicity/race (Not applicable)</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60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067891">
                <a:tc>
                  <a:txBody>
                    <a:bodyPr/>
                    <a:lstStyle/>
                    <a:p>
                      <a:r>
                        <a:rPr lang="en-GB" sz="1200">
                          <a:latin typeface="Arial" panose="020B0604020202020204" pitchFamily="34" charset="0"/>
                          <a:cs typeface="Arial" panose="020B0604020202020204" pitchFamily="34" charset="0"/>
                        </a:rPr>
                        <a:t>Please insert chart/graph hereof this data for your trust in the last quarter</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r>
                        <a:rPr lang="en-GB" sz="1400"/>
                        <a:t>Not applicable to SHSC</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pic>
        <p:nvPicPr>
          <p:cNvPr id="4" name="Graphic 3" descr="Bar chart outline">
            <a:extLst>
              <a:ext uri="{FF2B5EF4-FFF2-40B4-BE49-F238E27FC236}">
                <a16:creationId xmlns:a16="http://schemas.microsoft.com/office/drawing/2014/main" id="{1C108E68-393B-FC40-4CF2-17C68815EB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3542" y="1879170"/>
            <a:ext cx="914400" cy="914400"/>
          </a:xfrm>
          <a:prstGeom prst="rect">
            <a:avLst/>
          </a:prstGeom>
        </p:spPr>
      </p:pic>
      <p:pic>
        <p:nvPicPr>
          <p:cNvPr id="5" name="Graphic 4" descr="Bar chart outline">
            <a:extLst>
              <a:ext uri="{FF2B5EF4-FFF2-40B4-BE49-F238E27FC236}">
                <a16:creationId xmlns:a16="http://schemas.microsoft.com/office/drawing/2014/main" id="{0C0AEF1C-8ADD-C9FF-B18A-A3FB9A0D7C2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903" y="4523627"/>
            <a:ext cx="914400" cy="914400"/>
          </a:xfrm>
          <a:prstGeom prst="rect">
            <a:avLst/>
          </a:prstGeom>
        </p:spPr>
      </p:pic>
    </p:spTree>
    <p:extLst>
      <p:ext uri="{BB962C8B-B14F-4D97-AF65-F5344CB8AC3E}">
        <p14:creationId xmlns:p14="http://schemas.microsoft.com/office/powerpoint/2010/main" val="4101045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D20ED-C202-1DB6-C5CA-FC8B7D51160D}"/>
              </a:ext>
            </a:extLst>
          </p:cNvPr>
          <p:cNvSpPr>
            <a:spLocks noGrp="1"/>
          </p:cNvSpPr>
          <p:nvPr>
            <p:ph type="title"/>
          </p:nvPr>
        </p:nvSpPr>
        <p:spPr>
          <a:xfrm>
            <a:off x="487248" y="421040"/>
            <a:ext cx="11111555" cy="369332"/>
          </a:xfrm>
          <a:solidFill>
            <a:srgbClr val="00B050"/>
          </a:solidFill>
          <a:ln w="15875">
            <a:solidFill>
              <a:srgbClr val="00B050"/>
            </a:solidFill>
          </a:ln>
        </p:spPr>
        <p:txBody>
          <a:bodyPr vert="horz" wrap="square" rtlCol="0">
            <a:spAutoFit/>
          </a:bodyPr>
          <a:lstStyle/>
          <a:p>
            <a:r>
              <a:rPr lang="en-GB" sz="2000" b="1">
                <a:latin typeface="+mn-lt"/>
                <a:ea typeface="+mn-ea"/>
                <a:cs typeface="+mn-cs"/>
              </a:rPr>
              <a:t>Part 1: Legislative / Statutory duties continued</a:t>
            </a:r>
          </a:p>
        </p:txBody>
      </p:sp>
      <p:sp>
        <p:nvSpPr>
          <p:cNvPr id="6" name="Text Placeholder 4">
            <a:extLst>
              <a:ext uri="{FF2B5EF4-FFF2-40B4-BE49-F238E27FC236}">
                <a16:creationId xmlns:a16="http://schemas.microsoft.com/office/drawing/2014/main" id="{610507EB-090B-1B07-6061-3B2BE778FFCD}"/>
              </a:ext>
            </a:extLst>
          </p:cNvPr>
          <p:cNvSpPr txBox="1">
            <a:spLocks/>
          </p:cNvSpPr>
          <p:nvPr/>
        </p:nvSpPr>
        <p:spPr>
          <a:xfrm>
            <a:off x="374902" y="81186"/>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 Sheffield Health &amp; Social Care NHS Foundation Trust </a:t>
            </a:r>
            <a:r>
              <a:rPr lang="en-GB" sz="1800"/>
              <a:t>	Date: February 2025</a:t>
            </a:r>
          </a:p>
        </p:txBody>
      </p:sp>
      <p:graphicFrame>
        <p:nvGraphicFramePr>
          <p:cNvPr id="3" name="Table 4">
            <a:extLst>
              <a:ext uri="{FF2B5EF4-FFF2-40B4-BE49-F238E27FC236}">
                <a16:creationId xmlns:a16="http://schemas.microsoft.com/office/drawing/2014/main" id="{4FFB31F9-4642-4035-1002-FA6B5BBADF0D}"/>
              </a:ext>
            </a:extLst>
          </p:cNvPr>
          <p:cNvGraphicFramePr>
            <a:graphicFrameLocks noGrp="1"/>
          </p:cNvGraphicFramePr>
          <p:nvPr>
            <p:extLst>
              <p:ext uri="{D42A27DB-BD31-4B8C-83A1-F6EECF244321}">
                <p14:modId xmlns:p14="http://schemas.microsoft.com/office/powerpoint/2010/main" val="382928718"/>
              </p:ext>
            </p:extLst>
          </p:nvPr>
        </p:nvGraphicFramePr>
        <p:xfrm>
          <a:off x="483541" y="832387"/>
          <a:ext cx="11111555" cy="4047431"/>
        </p:xfrm>
        <a:graphic>
          <a:graphicData uri="http://schemas.openxmlformats.org/drawingml/2006/table">
            <a:tbl>
              <a:tblPr firstRow="1" bandRow="1">
                <a:tableStyleId>{912C8C85-51F0-491E-9774-3900AFEF0FD7}</a:tableStyleId>
              </a:tblPr>
              <a:tblGrid>
                <a:gridCol w="5722948">
                  <a:extLst>
                    <a:ext uri="{9D8B030D-6E8A-4147-A177-3AD203B41FA5}">
                      <a16:colId xmlns:a16="http://schemas.microsoft.com/office/drawing/2014/main" val="3227433501"/>
                    </a:ext>
                  </a:extLst>
                </a:gridCol>
                <a:gridCol w="5388607">
                  <a:extLst>
                    <a:ext uri="{9D8B030D-6E8A-4147-A177-3AD203B41FA5}">
                      <a16:colId xmlns:a16="http://schemas.microsoft.com/office/drawing/2014/main" val="748377034"/>
                    </a:ext>
                  </a:extLst>
                </a:gridCol>
              </a:tblGrid>
              <a:tr h="424120">
                <a:tc gridSpan="2">
                  <a:txBody>
                    <a:bodyPr/>
                    <a:lstStyle/>
                    <a:p>
                      <a:r>
                        <a:rPr lang="en-GB">
                          <a:solidFill>
                            <a:schemeClr val="tx1"/>
                          </a:solidFill>
                        </a:rPr>
                        <a:t>1.4 Locally defined access/experience/outcomes data by ethnicity/race </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58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3623311">
                <a:tc>
                  <a:txBody>
                    <a:bodyPr/>
                    <a:lstStyle/>
                    <a:p>
                      <a:endParaRPr lang="en-GB" sz="1200">
                        <a:latin typeface="Arial" panose="020B0604020202020204" pitchFamily="34" charset="0"/>
                        <a:cs typeface="Arial" panose="020B0604020202020204" pitchFamily="34" charset="0"/>
                      </a:endParaRPr>
                    </a:p>
                    <a:p>
                      <a:endParaRPr lang="en-GB" sz="1200">
                        <a:latin typeface="Arial" panose="020B0604020202020204" pitchFamily="34" charset="0"/>
                        <a:cs typeface="Arial" panose="020B0604020202020204" pitchFamily="34" charset="0"/>
                      </a:endParaRPr>
                    </a:p>
                    <a:p>
                      <a:endParaRPr lang="en-GB" sz="1200">
                        <a:latin typeface="Arial" panose="020B0604020202020204" pitchFamily="34" charset="0"/>
                        <a:cs typeface="Arial" panose="020B0604020202020204" pitchFamily="34" charset="0"/>
                      </a:endParaRPr>
                    </a:p>
                    <a:p>
                      <a:endParaRPr lang="en-GB" sz="1200">
                        <a:latin typeface="Arial" panose="020B0604020202020204" pitchFamily="34" charset="0"/>
                        <a:cs typeface="Arial" panose="020B0604020202020204" pitchFamily="34" charset="0"/>
                      </a:endParaRPr>
                    </a:p>
                    <a:p>
                      <a:endParaRPr lang="en-GB" sz="1200">
                        <a:latin typeface="Arial" panose="020B0604020202020204" pitchFamily="34" charset="0"/>
                        <a:cs typeface="Arial" panose="020B0604020202020204" pitchFamily="34" charset="0"/>
                      </a:endParaRPr>
                    </a:p>
                    <a:p>
                      <a:endParaRPr lang="en-GB" sz="120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400"/>
                        <a:t>50% of seclusion episodes were for ethnically diverse people</a:t>
                      </a:r>
                    </a:p>
                    <a:p>
                      <a:pPr marL="0" indent="0">
                        <a:buFont typeface="Arial" panose="020B0604020202020204" pitchFamily="34" charset="0"/>
                        <a:buNone/>
                      </a:pPr>
                      <a:endParaRPr lang="en-GB" sz="1400"/>
                    </a:p>
                    <a:p>
                      <a:pPr marL="285750" indent="-285750">
                        <a:buFont typeface="Arial" panose="020B0604020202020204" pitchFamily="34" charset="0"/>
                        <a:buChar char="•"/>
                      </a:pPr>
                      <a:r>
                        <a:rPr lang="en-GB" sz="1400"/>
                        <a:t>30.3% of the patients who were victims of a sexual safety incident were ethnically diverse and 19.7% did not have their ethnicity recorded at the time of reporting. 36.21% of sexual safety incident instigators were ethnically diverse and 18.97% did not have their ethnicity recorded.</a:t>
                      </a:r>
                    </a:p>
                    <a:p>
                      <a:endParaRPr lang="en-GB" sz="1400">
                        <a:highlight>
                          <a:srgbClr val="FFFF00"/>
                        </a:highlight>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noFill/>
                  </a:tcPr>
                </a:tc>
                <a:extLst>
                  <a:ext uri="{0D108BD9-81ED-4DB2-BD59-A6C34878D82A}">
                    <a16:rowId xmlns:a16="http://schemas.microsoft.com/office/drawing/2014/main" val="2104464164"/>
                  </a:ext>
                </a:extLst>
              </a:tr>
            </a:tbl>
          </a:graphicData>
        </a:graphic>
      </p:graphicFrame>
      <p:graphicFrame>
        <p:nvGraphicFramePr>
          <p:cNvPr id="7" name="Table 4">
            <a:extLst>
              <a:ext uri="{FF2B5EF4-FFF2-40B4-BE49-F238E27FC236}">
                <a16:creationId xmlns:a16="http://schemas.microsoft.com/office/drawing/2014/main" id="{ECCBFF40-EE31-8C3D-9D6C-BB87F2568B14}"/>
              </a:ext>
            </a:extLst>
          </p:cNvPr>
          <p:cNvGraphicFramePr>
            <a:graphicFrameLocks noGrp="1"/>
          </p:cNvGraphicFramePr>
          <p:nvPr>
            <p:extLst>
              <p:ext uri="{D42A27DB-BD31-4B8C-83A1-F6EECF244321}">
                <p14:modId xmlns:p14="http://schemas.microsoft.com/office/powerpoint/2010/main" val="150401760"/>
              </p:ext>
            </p:extLst>
          </p:nvPr>
        </p:nvGraphicFramePr>
        <p:xfrm>
          <a:off x="469141" y="4985405"/>
          <a:ext cx="11111555" cy="1777534"/>
        </p:xfrm>
        <a:graphic>
          <a:graphicData uri="http://schemas.openxmlformats.org/drawingml/2006/table">
            <a:tbl>
              <a:tblPr firstRow="1" bandRow="1">
                <a:tableStyleId>{912C8C85-51F0-491E-9774-3900AFEF0FD7}</a:tableStyleId>
              </a:tblPr>
              <a:tblGrid>
                <a:gridCol w="5736191">
                  <a:extLst>
                    <a:ext uri="{9D8B030D-6E8A-4147-A177-3AD203B41FA5}">
                      <a16:colId xmlns:a16="http://schemas.microsoft.com/office/drawing/2014/main" val="3227433501"/>
                    </a:ext>
                  </a:extLst>
                </a:gridCol>
                <a:gridCol w="5375364">
                  <a:extLst>
                    <a:ext uri="{9D8B030D-6E8A-4147-A177-3AD203B41FA5}">
                      <a16:colId xmlns:a16="http://schemas.microsoft.com/office/drawing/2014/main" val="748377034"/>
                    </a:ext>
                  </a:extLst>
                </a:gridCol>
              </a:tblGrid>
              <a:tr h="413189">
                <a:tc gridSpan="2">
                  <a:txBody>
                    <a:bodyPr/>
                    <a:lstStyle/>
                    <a:p>
                      <a:r>
                        <a:rPr lang="en-GB">
                          <a:solidFill>
                            <a:schemeClr val="tx1"/>
                          </a:solidFill>
                        </a:rPr>
                        <a:t>1.5 Death in mental health inpatients data by ethnicity/race </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60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1364345">
                <a:tc>
                  <a:txBody>
                    <a:bodyPr/>
                    <a:lstStyle/>
                    <a:p>
                      <a:endParaRPr lang="en-GB" sz="120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r>
                        <a:rPr lang="en-GB" sz="1400"/>
                        <a:t>No deaths in mental health inpatients services, however of the 7 reported in care homes, 1 did service user did not have their ethnicity recorded.</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pic>
        <p:nvPicPr>
          <p:cNvPr id="4" name="Picture 3">
            <a:extLst>
              <a:ext uri="{FF2B5EF4-FFF2-40B4-BE49-F238E27FC236}">
                <a16:creationId xmlns:a16="http://schemas.microsoft.com/office/drawing/2014/main" id="{9EDCD242-1FCE-D6D7-1001-E027AF89C876}"/>
              </a:ext>
            </a:extLst>
          </p:cNvPr>
          <p:cNvPicPr>
            <a:picLocks noChangeAspect="1"/>
          </p:cNvPicPr>
          <p:nvPr/>
        </p:nvPicPr>
        <p:blipFill>
          <a:blip r:embed="rId2"/>
          <a:stretch>
            <a:fillRect/>
          </a:stretch>
        </p:blipFill>
        <p:spPr>
          <a:xfrm>
            <a:off x="596904" y="3437356"/>
            <a:ext cx="2869777" cy="1194469"/>
          </a:xfrm>
          <a:prstGeom prst="rect">
            <a:avLst/>
          </a:prstGeom>
        </p:spPr>
      </p:pic>
      <p:pic>
        <p:nvPicPr>
          <p:cNvPr id="5" name="Picture 4">
            <a:extLst>
              <a:ext uri="{FF2B5EF4-FFF2-40B4-BE49-F238E27FC236}">
                <a16:creationId xmlns:a16="http://schemas.microsoft.com/office/drawing/2014/main" id="{AE5CFD80-3AAD-096F-2660-BFFCB592AA6A}"/>
              </a:ext>
            </a:extLst>
          </p:cNvPr>
          <p:cNvPicPr>
            <a:picLocks noChangeAspect="1"/>
          </p:cNvPicPr>
          <p:nvPr/>
        </p:nvPicPr>
        <p:blipFill>
          <a:blip r:embed="rId3"/>
          <a:stretch>
            <a:fillRect/>
          </a:stretch>
        </p:blipFill>
        <p:spPr>
          <a:xfrm>
            <a:off x="612284" y="1426162"/>
            <a:ext cx="3706690" cy="1969179"/>
          </a:xfrm>
          <a:prstGeom prst="rect">
            <a:avLst/>
          </a:prstGeom>
        </p:spPr>
      </p:pic>
      <p:pic>
        <p:nvPicPr>
          <p:cNvPr id="8" name="Picture 7">
            <a:extLst>
              <a:ext uri="{FF2B5EF4-FFF2-40B4-BE49-F238E27FC236}">
                <a16:creationId xmlns:a16="http://schemas.microsoft.com/office/drawing/2014/main" id="{A231F5C3-2BD3-C07F-FD29-BD88144E200B}"/>
              </a:ext>
            </a:extLst>
          </p:cNvPr>
          <p:cNvPicPr>
            <a:picLocks noChangeAspect="1"/>
          </p:cNvPicPr>
          <p:nvPr/>
        </p:nvPicPr>
        <p:blipFill>
          <a:blip r:embed="rId4"/>
          <a:stretch>
            <a:fillRect/>
          </a:stretch>
        </p:blipFill>
        <p:spPr>
          <a:xfrm>
            <a:off x="821481" y="5406535"/>
            <a:ext cx="3288296" cy="1217518"/>
          </a:xfrm>
          <a:prstGeom prst="rect">
            <a:avLst/>
          </a:prstGeom>
        </p:spPr>
      </p:pic>
    </p:spTree>
    <p:extLst>
      <p:ext uri="{BB962C8B-B14F-4D97-AF65-F5344CB8AC3E}">
        <p14:creationId xmlns:p14="http://schemas.microsoft.com/office/powerpoint/2010/main" val="1130502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D20ED-C202-1DB6-C5CA-FC8B7D51160D}"/>
              </a:ext>
            </a:extLst>
          </p:cNvPr>
          <p:cNvSpPr>
            <a:spLocks noGrp="1"/>
          </p:cNvSpPr>
          <p:nvPr>
            <p:ph type="title"/>
          </p:nvPr>
        </p:nvSpPr>
        <p:spPr>
          <a:xfrm>
            <a:off x="483544" y="675131"/>
            <a:ext cx="11111555" cy="369332"/>
          </a:xfrm>
          <a:solidFill>
            <a:srgbClr val="00B050"/>
          </a:solidFill>
          <a:ln w="15875">
            <a:solidFill>
              <a:srgbClr val="00B050"/>
            </a:solidFill>
          </a:ln>
        </p:spPr>
        <p:txBody>
          <a:bodyPr vert="horz" wrap="square" rtlCol="0">
            <a:spAutoFit/>
          </a:bodyPr>
          <a:lstStyle/>
          <a:p>
            <a:r>
              <a:rPr lang="en-GB" sz="2000" b="1">
                <a:latin typeface="+mn-lt"/>
                <a:ea typeface="+mn-ea"/>
                <a:cs typeface="+mn-cs"/>
              </a:rPr>
              <a:t>Part 1: Legislative / Statutory duties continued</a:t>
            </a:r>
          </a:p>
        </p:txBody>
      </p:sp>
      <p:sp>
        <p:nvSpPr>
          <p:cNvPr id="6" name="Text Placeholder 4">
            <a:extLst>
              <a:ext uri="{FF2B5EF4-FFF2-40B4-BE49-F238E27FC236}">
                <a16:creationId xmlns:a16="http://schemas.microsoft.com/office/drawing/2014/main" id="{610507EB-090B-1B07-6061-3B2BE778FFCD}"/>
              </a:ext>
            </a:extLst>
          </p:cNvPr>
          <p:cNvSpPr txBox="1">
            <a:spLocks/>
          </p:cNvSpPr>
          <p:nvPr/>
        </p:nvSpPr>
        <p:spPr>
          <a:xfrm>
            <a:off x="483544" y="195723"/>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 Sheffield Health &amp; Social Care NHS Foundation Trust</a:t>
            </a:r>
            <a:r>
              <a:rPr lang="en-GB" sz="1800"/>
              <a:t>	Date: February 2025</a:t>
            </a:r>
          </a:p>
        </p:txBody>
      </p:sp>
      <p:graphicFrame>
        <p:nvGraphicFramePr>
          <p:cNvPr id="3" name="Table 4">
            <a:extLst>
              <a:ext uri="{FF2B5EF4-FFF2-40B4-BE49-F238E27FC236}">
                <a16:creationId xmlns:a16="http://schemas.microsoft.com/office/drawing/2014/main" id="{4FFB31F9-4642-4035-1002-FA6B5BBADF0D}"/>
              </a:ext>
            </a:extLst>
          </p:cNvPr>
          <p:cNvGraphicFramePr>
            <a:graphicFrameLocks noGrp="1"/>
          </p:cNvGraphicFramePr>
          <p:nvPr>
            <p:extLst>
              <p:ext uri="{D42A27DB-BD31-4B8C-83A1-F6EECF244321}">
                <p14:modId xmlns:p14="http://schemas.microsoft.com/office/powerpoint/2010/main" val="2218450492"/>
              </p:ext>
            </p:extLst>
          </p:nvPr>
        </p:nvGraphicFramePr>
        <p:xfrm>
          <a:off x="483543" y="1193800"/>
          <a:ext cx="11111555" cy="2433651"/>
        </p:xfrm>
        <a:graphic>
          <a:graphicData uri="http://schemas.openxmlformats.org/drawingml/2006/table">
            <a:tbl>
              <a:tblPr firstRow="1" bandRow="1">
                <a:tableStyleId>{912C8C85-51F0-491E-9774-3900AFEF0FD7}</a:tableStyleId>
              </a:tblPr>
              <a:tblGrid>
                <a:gridCol w="5587057">
                  <a:extLst>
                    <a:ext uri="{9D8B030D-6E8A-4147-A177-3AD203B41FA5}">
                      <a16:colId xmlns:a16="http://schemas.microsoft.com/office/drawing/2014/main" val="3227433501"/>
                    </a:ext>
                  </a:extLst>
                </a:gridCol>
                <a:gridCol w="5524498">
                  <a:extLst>
                    <a:ext uri="{9D8B030D-6E8A-4147-A177-3AD203B41FA5}">
                      <a16:colId xmlns:a16="http://schemas.microsoft.com/office/drawing/2014/main" val="748377034"/>
                    </a:ext>
                  </a:extLst>
                </a:gridCol>
              </a:tblGrid>
              <a:tr h="342900">
                <a:tc gridSpan="2">
                  <a:txBody>
                    <a:bodyPr/>
                    <a:lstStyle/>
                    <a:p>
                      <a:r>
                        <a:rPr lang="en-GB">
                          <a:solidFill>
                            <a:schemeClr val="tx1"/>
                          </a:solidFill>
                        </a:rPr>
                        <a:t>2. Accessible information standards data by ethnicity/race </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60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067891">
                <a:tc>
                  <a:txBody>
                    <a:bodyPr/>
                    <a:lstStyle/>
                    <a:p>
                      <a:r>
                        <a:rPr lang="en-GB" sz="1200">
                          <a:latin typeface="Arial" panose="020B0604020202020204" pitchFamily="34" charset="0"/>
                          <a:cs typeface="Arial" panose="020B0604020202020204" pitchFamily="34" charset="0"/>
                        </a:rPr>
                        <a:t>Please insert chart/graph here of this data for your trust in the last quarter</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r>
                        <a:rPr lang="en-GB" sz="1200">
                          <a:latin typeface="Arial" panose="020B0604020202020204" pitchFamily="34" charset="0"/>
                          <a:cs typeface="Arial" panose="020B0604020202020204" pitchFamily="34" charset="0"/>
                        </a:rPr>
                        <a:t>This information is currently unavailable on our Electronic Patient Recording (EPR) system. We will have access to this data in the future with the new EPR (implementation March 2025). </a:t>
                      </a:r>
                      <a:endParaRPr lang="en-GB" sz="1200" dirty="0">
                        <a:highlight>
                          <a:srgbClr val="FFFF00"/>
                        </a:highlight>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graphicFrame>
        <p:nvGraphicFramePr>
          <p:cNvPr id="7" name="Table 4">
            <a:extLst>
              <a:ext uri="{FF2B5EF4-FFF2-40B4-BE49-F238E27FC236}">
                <a16:creationId xmlns:a16="http://schemas.microsoft.com/office/drawing/2014/main" id="{ECCBFF40-EE31-8C3D-9D6C-BB87F2568B14}"/>
              </a:ext>
            </a:extLst>
          </p:cNvPr>
          <p:cNvGraphicFramePr>
            <a:graphicFrameLocks noGrp="1"/>
          </p:cNvGraphicFramePr>
          <p:nvPr>
            <p:extLst>
              <p:ext uri="{D42A27DB-BD31-4B8C-83A1-F6EECF244321}">
                <p14:modId xmlns:p14="http://schemas.microsoft.com/office/powerpoint/2010/main" val="4221294043"/>
              </p:ext>
            </p:extLst>
          </p:nvPr>
        </p:nvGraphicFramePr>
        <p:xfrm>
          <a:off x="483542" y="3776788"/>
          <a:ext cx="11111555" cy="2433651"/>
        </p:xfrm>
        <a:graphic>
          <a:graphicData uri="http://schemas.openxmlformats.org/drawingml/2006/table">
            <a:tbl>
              <a:tblPr firstRow="1" bandRow="1">
                <a:tableStyleId>{912C8C85-51F0-491E-9774-3900AFEF0FD7}</a:tableStyleId>
              </a:tblPr>
              <a:tblGrid>
                <a:gridCol w="5587057">
                  <a:extLst>
                    <a:ext uri="{9D8B030D-6E8A-4147-A177-3AD203B41FA5}">
                      <a16:colId xmlns:a16="http://schemas.microsoft.com/office/drawing/2014/main" val="3227433501"/>
                    </a:ext>
                  </a:extLst>
                </a:gridCol>
                <a:gridCol w="5524498">
                  <a:extLst>
                    <a:ext uri="{9D8B030D-6E8A-4147-A177-3AD203B41FA5}">
                      <a16:colId xmlns:a16="http://schemas.microsoft.com/office/drawing/2014/main" val="748377034"/>
                    </a:ext>
                  </a:extLst>
                </a:gridCol>
              </a:tblGrid>
              <a:tr h="342900">
                <a:tc gridSpan="2">
                  <a:txBody>
                    <a:bodyPr/>
                    <a:lstStyle/>
                    <a:p>
                      <a:r>
                        <a:rPr lang="en-GB">
                          <a:solidFill>
                            <a:schemeClr val="tx1"/>
                          </a:solidFill>
                        </a:rPr>
                        <a:t>3. Patients’ safety data by ethnicity/race</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60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067891">
                <a:tc>
                  <a:txBody>
                    <a:bodyPr/>
                    <a:lstStyle/>
                    <a:p>
                      <a:endParaRPr lang="en-GB" sz="120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r>
                        <a:rPr lang="en-GB" sz="1200">
                          <a:latin typeface="Arial" panose="020B0604020202020204" pitchFamily="34" charset="0"/>
                          <a:cs typeface="Arial" panose="020B0604020202020204" pitchFamily="34" charset="0"/>
                        </a:rPr>
                        <a:t>During this quarter 29.18% of people involved in a patient safety incident were ethnically diverse, 18.03% did not have an ethnicity recorded. 171 incidents involved ethnically diverse people, 79 incidents did not have an ethnicity recorded for the people involved and 347 incidents were for white people.</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pic>
        <p:nvPicPr>
          <p:cNvPr id="8" name="Graphic 7" descr="Bar chart outline">
            <a:extLst>
              <a:ext uri="{FF2B5EF4-FFF2-40B4-BE49-F238E27FC236}">
                <a16:creationId xmlns:a16="http://schemas.microsoft.com/office/drawing/2014/main" id="{7E927F8A-ECC2-D7E0-5BDA-2C85E25FCD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9302" y="2105825"/>
            <a:ext cx="914400" cy="914400"/>
          </a:xfrm>
          <a:prstGeom prst="rect">
            <a:avLst/>
          </a:prstGeom>
        </p:spPr>
      </p:pic>
      <p:pic>
        <p:nvPicPr>
          <p:cNvPr id="4" name="Picture 3">
            <a:extLst>
              <a:ext uri="{FF2B5EF4-FFF2-40B4-BE49-F238E27FC236}">
                <a16:creationId xmlns:a16="http://schemas.microsoft.com/office/drawing/2014/main" id="{F5075801-FFFB-094E-6F28-1E5B464D3554}"/>
              </a:ext>
            </a:extLst>
          </p:cNvPr>
          <p:cNvPicPr>
            <a:picLocks noChangeAspect="1"/>
          </p:cNvPicPr>
          <p:nvPr/>
        </p:nvPicPr>
        <p:blipFill>
          <a:blip r:embed="rId4"/>
          <a:stretch>
            <a:fillRect/>
          </a:stretch>
        </p:blipFill>
        <p:spPr>
          <a:xfrm>
            <a:off x="483542" y="4221337"/>
            <a:ext cx="4267570" cy="1865538"/>
          </a:xfrm>
          <a:prstGeom prst="rect">
            <a:avLst/>
          </a:prstGeom>
        </p:spPr>
      </p:pic>
    </p:spTree>
    <p:extLst>
      <p:ext uri="{BB962C8B-B14F-4D97-AF65-F5344CB8AC3E}">
        <p14:creationId xmlns:p14="http://schemas.microsoft.com/office/powerpoint/2010/main" val="3542764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D20ED-C202-1DB6-C5CA-FC8B7D51160D}"/>
              </a:ext>
            </a:extLst>
          </p:cNvPr>
          <p:cNvSpPr>
            <a:spLocks noGrp="1"/>
          </p:cNvSpPr>
          <p:nvPr>
            <p:ph type="title"/>
          </p:nvPr>
        </p:nvSpPr>
        <p:spPr>
          <a:xfrm>
            <a:off x="483544" y="675131"/>
            <a:ext cx="11111555" cy="369332"/>
          </a:xfrm>
          <a:solidFill>
            <a:srgbClr val="00B050"/>
          </a:solidFill>
          <a:ln w="15875">
            <a:solidFill>
              <a:srgbClr val="00B050"/>
            </a:solidFill>
          </a:ln>
        </p:spPr>
        <p:txBody>
          <a:bodyPr vert="horz" wrap="square" rtlCol="0">
            <a:spAutoFit/>
          </a:bodyPr>
          <a:lstStyle/>
          <a:p>
            <a:r>
              <a:rPr lang="en-GB" sz="2000" b="1">
                <a:latin typeface="+mn-lt"/>
                <a:ea typeface="+mn-ea"/>
                <a:cs typeface="+mn-cs"/>
              </a:rPr>
              <a:t>Part 1: Legislative / Statutory duties continued</a:t>
            </a:r>
          </a:p>
        </p:txBody>
      </p:sp>
      <p:sp>
        <p:nvSpPr>
          <p:cNvPr id="6" name="Text Placeholder 4">
            <a:extLst>
              <a:ext uri="{FF2B5EF4-FFF2-40B4-BE49-F238E27FC236}">
                <a16:creationId xmlns:a16="http://schemas.microsoft.com/office/drawing/2014/main" id="{610507EB-090B-1B07-6061-3B2BE778FFCD}"/>
              </a:ext>
            </a:extLst>
          </p:cNvPr>
          <p:cNvSpPr txBox="1">
            <a:spLocks/>
          </p:cNvSpPr>
          <p:nvPr/>
        </p:nvSpPr>
        <p:spPr>
          <a:xfrm>
            <a:off x="483544" y="195723"/>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 Sheffield Health &amp; Social Care NHS Foundation Trust </a:t>
            </a:r>
            <a:r>
              <a:rPr lang="en-GB" sz="1800"/>
              <a:t>	Date: February 2025</a:t>
            </a:r>
          </a:p>
        </p:txBody>
      </p:sp>
      <p:graphicFrame>
        <p:nvGraphicFramePr>
          <p:cNvPr id="3" name="Table 4">
            <a:extLst>
              <a:ext uri="{FF2B5EF4-FFF2-40B4-BE49-F238E27FC236}">
                <a16:creationId xmlns:a16="http://schemas.microsoft.com/office/drawing/2014/main" id="{4FFB31F9-4642-4035-1002-FA6B5BBADF0D}"/>
              </a:ext>
            </a:extLst>
          </p:cNvPr>
          <p:cNvGraphicFramePr>
            <a:graphicFrameLocks noGrp="1"/>
          </p:cNvGraphicFramePr>
          <p:nvPr>
            <p:extLst>
              <p:ext uri="{D42A27DB-BD31-4B8C-83A1-F6EECF244321}">
                <p14:modId xmlns:p14="http://schemas.microsoft.com/office/powerpoint/2010/main" val="2962950207"/>
              </p:ext>
            </p:extLst>
          </p:nvPr>
        </p:nvGraphicFramePr>
        <p:xfrm>
          <a:off x="483543" y="1193800"/>
          <a:ext cx="11111555" cy="2527174"/>
        </p:xfrm>
        <a:graphic>
          <a:graphicData uri="http://schemas.openxmlformats.org/drawingml/2006/table">
            <a:tbl>
              <a:tblPr firstRow="1" bandRow="1">
                <a:tableStyleId>{912C8C85-51F0-491E-9774-3900AFEF0FD7}</a:tableStyleId>
              </a:tblPr>
              <a:tblGrid>
                <a:gridCol w="5587057">
                  <a:extLst>
                    <a:ext uri="{9D8B030D-6E8A-4147-A177-3AD203B41FA5}">
                      <a16:colId xmlns:a16="http://schemas.microsoft.com/office/drawing/2014/main" val="3227433501"/>
                    </a:ext>
                  </a:extLst>
                </a:gridCol>
                <a:gridCol w="5524498">
                  <a:extLst>
                    <a:ext uri="{9D8B030D-6E8A-4147-A177-3AD203B41FA5}">
                      <a16:colId xmlns:a16="http://schemas.microsoft.com/office/drawing/2014/main" val="748377034"/>
                    </a:ext>
                  </a:extLst>
                </a:gridCol>
              </a:tblGrid>
              <a:tr h="342900">
                <a:tc gridSpan="2">
                  <a:txBody>
                    <a:bodyPr/>
                    <a:lstStyle/>
                    <a:p>
                      <a:r>
                        <a:rPr lang="en-GB">
                          <a:solidFill>
                            <a:schemeClr val="tx1"/>
                          </a:solidFill>
                        </a:rPr>
                        <a:t>4. Complaints data by ethnicity/race </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58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161414">
                <a:tc>
                  <a:txBody>
                    <a:bodyPr/>
                    <a:lstStyle/>
                    <a:p>
                      <a:endParaRPr lang="en-GB" sz="120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r>
                        <a:rPr lang="en-GB" sz="1200">
                          <a:latin typeface="Arial" panose="020B0604020202020204" pitchFamily="34" charset="0"/>
                          <a:cs typeface="Arial" panose="020B0604020202020204" pitchFamily="34" charset="0"/>
                        </a:rPr>
                        <a:t>20% of complaints were received from ethnically diverse people and 52.5% did not have an ethnicity recorded for the complainant. Over the past 2 years of formal complaints, people from racialised communities’ make up 17.82% of the total complaints, 32% did not have an ethnicity recorded and highest complaint category is Access to Treatment and admissions/discharges.</a:t>
                      </a:r>
                    </a:p>
                    <a:p>
                      <a:endParaRPr lang="en-GB" sz="120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graphicFrame>
        <p:nvGraphicFramePr>
          <p:cNvPr id="7" name="Table 4">
            <a:extLst>
              <a:ext uri="{FF2B5EF4-FFF2-40B4-BE49-F238E27FC236}">
                <a16:creationId xmlns:a16="http://schemas.microsoft.com/office/drawing/2014/main" id="{ECCBFF40-EE31-8C3D-9D6C-BB87F2568B14}"/>
              </a:ext>
            </a:extLst>
          </p:cNvPr>
          <p:cNvGraphicFramePr>
            <a:graphicFrameLocks noGrp="1"/>
          </p:cNvGraphicFramePr>
          <p:nvPr>
            <p:extLst>
              <p:ext uri="{D42A27DB-BD31-4B8C-83A1-F6EECF244321}">
                <p14:modId xmlns:p14="http://schemas.microsoft.com/office/powerpoint/2010/main" val="2712089140"/>
              </p:ext>
            </p:extLst>
          </p:nvPr>
        </p:nvGraphicFramePr>
        <p:xfrm>
          <a:off x="483542" y="3776788"/>
          <a:ext cx="11111555" cy="2786974"/>
        </p:xfrm>
        <a:graphic>
          <a:graphicData uri="http://schemas.openxmlformats.org/drawingml/2006/table">
            <a:tbl>
              <a:tblPr firstRow="1" bandRow="1">
                <a:tableStyleId>{912C8C85-51F0-491E-9774-3900AFEF0FD7}</a:tableStyleId>
              </a:tblPr>
              <a:tblGrid>
                <a:gridCol w="5587057">
                  <a:extLst>
                    <a:ext uri="{9D8B030D-6E8A-4147-A177-3AD203B41FA5}">
                      <a16:colId xmlns:a16="http://schemas.microsoft.com/office/drawing/2014/main" val="3227433501"/>
                    </a:ext>
                  </a:extLst>
                </a:gridCol>
                <a:gridCol w="5524498">
                  <a:extLst>
                    <a:ext uri="{9D8B030D-6E8A-4147-A177-3AD203B41FA5}">
                      <a16:colId xmlns:a16="http://schemas.microsoft.com/office/drawing/2014/main" val="748377034"/>
                    </a:ext>
                  </a:extLst>
                </a:gridCol>
              </a:tblGrid>
              <a:tr h="342900">
                <a:tc gridSpan="2">
                  <a:txBody>
                    <a:bodyPr/>
                    <a:lstStyle/>
                    <a:p>
                      <a:r>
                        <a:rPr lang="en-GB">
                          <a:solidFill>
                            <a:schemeClr val="tx1"/>
                          </a:solidFill>
                        </a:rPr>
                        <a:t>5. PSED data by ethnicity/race </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60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421214">
                <a:tc>
                  <a:txBody>
                    <a:bodyPr/>
                    <a:lstStyle/>
                    <a:p>
                      <a:endParaRPr lang="en-GB" sz="1200">
                        <a:latin typeface="Arial"/>
                        <a:cs typeface="Arial"/>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endParaRPr lang="en-GB" sz="120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pic>
        <p:nvPicPr>
          <p:cNvPr id="4" name="Picture 3">
            <a:extLst>
              <a:ext uri="{FF2B5EF4-FFF2-40B4-BE49-F238E27FC236}">
                <a16:creationId xmlns:a16="http://schemas.microsoft.com/office/drawing/2014/main" id="{28661873-1FB3-474E-096A-6CF61BF20739}"/>
              </a:ext>
            </a:extLst>
          </p:cNvPr>
          <p:cNvPicPr>
            <a:picLocks noChangeAspect="1"/>
          </p:cNvPicPr>
          <p:nvPr/>
        </p:nvPicPr>
        <p:blipFill>
          <a:blip r:embed="rId2"/>
          <a:stretch>
            <a:fillRect/>
          </a:stretch>
        </p:blipFill>
        <p:spPr>
          <a:xfrm>
            <a:off x="596902" y="1608053"/>
            <a:ext cx="3447197" cy="2074745"/>
          </a:xfrm>
          <a:prstGeom prst="rect">
            <a:avLst/>
          </a:prstGeom>
        </p:spPr>
      </p:pic>
      <p:pic>
        <p:nvPicPr>
          <p:cNvPr id="5" name="Picture 4" descr="A blue circle with red and green text&#10;&#10;AI-generated content may be incorrect.">
            <a:extLst>
              <a:ext uri="{FF2B5EF4-FFF2-40B4-BE49-F238E27FC236}">
                <a16:creationId xmlns:a16="http://schemas.microsoft.com/office/drawing/2014/main" id="{DD364A07-AAA4-A424-3831-0D8ECF634451}"/>
              </a:ext>
            </a:extLst>
          </p:cNvPr>
          <p:cNvPicPr>
            <a:picLocks noChangeAspect="1"/>
          </p:cNvPicPr>
          <p:nvPr/>
        </p:nvPicPr>
        <p:blipFill>
          <a:blip r:embed="rId3"/>
          <a:stretch>
            <a:fillRect/>
          </a:stretch>
        </p:blipFill>
        <p:spPr>
          <a:xfrm>
            <a:off x="596902" y="4295457"/>
            <a:ext cx="3284855" cy="2059305"/>
          </a:xfrm>
          <a:prstGeom prst="rect">
            <a:avLst/>
          </a:prstGeom>
        </p:spPr>
      </p:pic>
      <p:sp>
        <p:nvSpPr>
          <p:cNvPr id="9" name="TextBox 8">
            <a:extLst>
              <a:ext uri="{FF2B5EF4-FFF2-40B4-BE49-F238E27FC236}">
                <a16:creationId xmlns:a16="http://schemas.microsoft.com/office/drawing/2014/main" id="{6938F7E5-2867-6C79-6EFE-9492B365A498}"/>
              </a:ext>
            </a:extLst>
          </p:cNvPr>
          <p:cNvSpPr txBox="1"/>
          <p:nvPr/>
        </p:nvSpPr>
        <p:spPr>
          <a:xfrm>
            <a:off x="3931748" y="4388980"/>
            <a:ext cx="210757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b="1">
                <a:ea typeface="Calibri"/>
                <a:cs typeface="Calibri"/>
              </a:rPr>
              <a:t>Comments</a:t>
            </a:r>
          </a:p>
          <a:p>
            <a:r>
              <a:rPr lang="en-US" sz="1200">
                <a:ea typeface="Calibri"/>
                <a:cs typeface="Calibri"/>
              </a:rPr>
              <a:t>Last quarter, 9% of staff at Bands 8 and higher (ex Medics) were ethnically diverse. For this quarter, that figure is 10%. </a:t>
            </a:r>
          </a:p>
        </p:txBody>
      </p:sp>
    </p:spTree>
    <p:extLst>
      <p:ext uri="{BB962C8B-B14F-4D97-AF65-F5344CB8AC3E}">
        <p14:creationId xmlns:p14="http://schemas.microsoft.com/office/powerpoint/2010/main" val="299824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D20ED-C202-1DB6-C5CA-FC8B7D51160D}"/>
              </a:ext>
            </a:extLst>
          </p:cNvPr>
          <p:cNvSpPr>
            <a:spLocks noGrp="1"/>
          </p:cNvSpPr>
          <p:nvPr>
            <p:ph type="title"/>
          </p:nvPr>
        </p:nvSpPr>
        <p:spPr>
          <a:xfrm>
            <a:off x="483544" y="675131"/>
            <a:ext cx="11111555" cy="369332"/>
          </a:xfrm>
          <a:solidFill>
            <a:srgbClr val="00B050"/>
          </a:solidFill>
          <a:ln w="15875">
            <a:solidFill>
              <a:srgbClr val="00B050"/>
            </a:solidFill>
          </a:ln>
        </p:spPr>
        <p:txBody>
          <a:bodyPr vert="horz" wrap="square" rtlCol="0">
            <a:spAutoFit/>
          </a:bodyPr>
          <a:lstStyle/>
          <a:p>
            <a:r>
              <a:rPr lang="en-GB" sz="2000" b="1">
                <a:latin typeface="+mn-lt"/>
                <a:ea typeface="+mn-ea"/>
                <a:cs typeface="+mn-cs"/>
              </a:rPr>
              <a:t>Part 1: Legislative / Statutory duties continued</a:t>
            </a:r>
          </a:p>
        </p:txBody>
      </p:sp>
      <p:sp>
        <p:nvSpPr>
          <p:cNvPr id="6" name="Text Placeholder 4">
            <a:extLst>
              <a:ext uri="{FF2B5EF4-FFF2-40B4-BE49-F238E27FC236}">
                <a16:creationId xmlns:a16="http://schemas.microsoft.com/office/drawing/2014/main" id="{610507EB-090B-1B07-6061-3B2BE778FFCD}"/>
              </a:ext>
            </a:extLst>
          </p:cNvPr>
          <p:cNvSpPr txBox="1">
            <a:spLocks/>
          </p:cNvSpPr>
          <p:nvPr/>
        </p:nvSpPr>
        <p:spPr>
          <a:xfrm>
            <a:off x="483544" y="195723"/>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a:t>
            </a:r>
            <a:r>
              <a:rPr lang="en-GB" sz="1800" strike="sngStrike"/>
              <a:t>region</a:t>
            </a:r>
            <a:r>
              <a:rPr lang="en-GB" sz="1800"/>
              <a:t>/</a:t>
            </a:r>
            <a:r>
              <a:rPr lang="en-GB" sz="1800" strike="sngStrike"/>
              <a:t>ICB</a:t>
            </a:r>
            <a:r>
              <a:rPr lang="en-GB" sz="1800"/>
              <a:t>:	</a:t>
            </a:r>
            <a:r>
              <a:rPr lang="en-GB" sz="1800" b="0"/>
              <a:t> Sheffield Health &amp; Social Care NHS Foundation Trust </a:t>
            </a:r>
            <a:r>
              <a:rPr lang="en-GB" sz="1800"/>
              <a:t>	Date: February 2025</a:t>
            </a:r>
          </a:p>
        </p:txBody>
      </p:sp>
      <p:graphicFrame>
        <p:nvGraphicFramePr>
          <p:cNvPr id="3" name="Table 4">
            <a:extLst>
              <a:ext uri="{FF2B5EF4-FFF2-40B4-BE49-F238E27FC236}">
                <a16:creationId xmlns:a16="http://schemas.microsoft.com/office/drawing/2014/main" id="{4FFB31F9-4642-4035-1002-FA6B5BBADF0D}"/>
              </a:ext>
            </a:extLst>
          </p:cNvPr>
          <p:cNvGraphicFramePr>
            <a:graphicFrameLocks noGrp="1"/>
          </p:cNvGraphicFramePr>
          <p:nvPr>
            <p:extLst>
              <p:ext uri="{D42A27DB-BD31-4B8C-83A1-F6EECF244321}">
                <p14:modId xmlns:p14="http://schemas.microsoft.com/office/powerpoint/2010/main" val="2193115720"/>
              </p:ext>
            </p:extLst>
          </p:nvPr>
        </p:nvGraphicFramePr>
        <p:xfrm>
          <a:off x="483543" y="1193800"/>
          <a:ext cx="11111555" cy="2433651"/>
        </p:xfrm>
        <a:graphic>
          <a:graphicData uri="http://schemas.openxmlformats.org/drawingml/2006/table">
            <a:tbl>
              <a:tblPr firstRow="1" bandRow="1">
                <a:tableStyleId>{912C8C85-51F0-491E-9774-3900AFEF0FD7}</a:tableStyleId>
              </a:tblPr>
              <a:tblGrid>
                <a:gridCol w="5598280">
                  <a:extLst>
                    <a:ext uri="{9D8B030D-6E8A-4147-A177-3AD203B41FA5}">
                      <a16:colId xmlns:a16="http://schemas.microsoft.com/office/drawing/2014/main" val="3227433501"/>
                    </a:ext>
                  </a:extLst>
                </a:gridCol>
                <a:gridCol w="5513275">
                  <a:extLst>
                    <a:ext uri="{9D8B030D-6E8A-4147-A177-3AD203B41FA5}">
                      <a16:colId xmlns:a16="http://schemas.microsoft.com/office/drawing/2014/main" val="748377034"/>
                    </a:ext>
                  </a:extLst>
                </a:gridCol>
              </a:tblGrid>
              <a:tr h="342900">
                <a:tc gridSpan="2">
                  <a:txBody>
                    <a:bodyPr/>
                    <a:lstStyle/>
                    <a:p>
                      <a:r>
                        <a:rPr lang="en-GB">
                          <a:solidFill>
                            <a:schemeClr val="tx1"/>
                          </a:solidFill>
                        </a:rPr>
                        <a:t>6. Advance choice directives data by ethnicity/race </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58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067891">
                <a:tc>
                  <a:txBody>
                    <a:bodyPr/>
                    <a:lstStyle/>
                    <a:p>
                      <a:r>
                        <a:rPr lang="en-GB" sz="1200">
                          <a:latin typeface="Arial" panose="020B0604020202020204" pitchFamily="34" charset="0"/>
                          <a:cs typeface="Arial" panose="020B0604020202020204" pitchFamily="34" charset="0"/>
                        </a:rPr>
                        <a:t>Please insert chart/graph here of this data for your trust in the last quarter</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latin typeface="Arial" panose="020B0604020202020204" pitchFamily="34" charset="0"/>
                          <a:cs typeface="Arial" panose="020B0604020202020204" pitchFamily="34" charset="0"/>
                        </a:rPr>
                        <a:t>Advance Choice Directives are utilised within the Trust; however, work is underway to evaluate the documentation and training to ensure that it is culturally appropriate.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latin typeface="Arial" panose="020B0604020202020204" pitchFamily="34" charset="0"/>
                          <a:cs typeface="Arial" panose="020B0604020202020204" pitchFamily="34" charset="0"/>
                        </a:rPr>
                        <a:t>To be in the next iteration of our PCREF implementation to address this as a piece of work.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p>
                    <a:p>
                      <a:endParaRPr lang="en-GB" sz="1200">
                        <a:highlight>
                          <a:srgbClr val="FFFF00"/>
                        </a:highlight>
                      </a:endParaRPr>
                    </a:p>
                    <a:p>
                      <a:endParaRPr lang="en-GB" sz="1200" dirty="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graphicFrame>
        <p:nvGraphicFramePr>
          <p:cNvPr id="7" name="Table 4">
            <a:extLst>
              <a:ext uri="{FF2B5EF4-FFF2-40B4-BE49-F238E27FC236}">
                <a16:creationId xmlns:a16="http://schemas.microsoft.com/office/drawing/2014/main" id="{ECCBFF40-EE31-8C3D-9D6C-BB87F2568B14}"/>
              </a:ext>
            </a:extLst>
          </p:cNvPr>
          <p:cNvGraphicFramePr>
            <a:graphicFrameLocks noGrp="1"/>
          </p:cNvGraphicFramePr>
          <p:nvPr>
            <p:extLst>
              <p:ext uri="{D42A27DB-BD31-4B8C-83A1-F6EECF244321}">
                <p14:modId xmlns:p14="http://schemas.microsoft.com/office/powerpoint/2010/main" val="966346827"/>
              </p:ext>
            </p:extLst>
          </p:nvPr>
        </p:nvGraphicFramePr>
        <p:xfrm>
          <a:off x="483542" y="3776788"/>
          <a:ext cx="11111555" cy="2433651"/>
        </p:xfrm>
        <a:graphic>
          <a:graphicData uri="http://schemas.openxmlformats.org/drawingml/2006/table">
            <a:tbl>
              <a:tblPr firstRow="1" bandRow="1">
                <a:tableStyleId>{912C8C85-51F0-491E-9774-3900AFEF0FD7}</a:tableStyleId>
              </a:tblPr>
              <a:tblGrid>
                <a:gridCol w="5587057">
                  <a:extLst>
                    <a:ext uri="{9D8B030D-6E8A-4147-A177-3AD203B41FA5}">
                      <a16:colId xmlns:a16="http://schemas.microsoft.com/office/drawing/2014/main" val="3227433501"/>
                    </a:ext>
                  </a:extLst>
                </a:gridCol>
                <a:gridCol w="5524498">
                  <a:extLst>
                    <a:ext uri="{9D8B030D-6E8A-4147-A177-3AD203B41FA5}">
                      <a16:colId xmlns:a16="http://schemas.microsoft.com/office/drawing/2014/main" val="748377034"/>
                    </a:ext>
                  </a:extLst>
                </a:gridCol>
              </a:tblGrid>
              <a:tr h="342900">
                <a:tc gridSpan="2">
                  <a:txBody>
                    <a:bodyPr/>
                    <a:lstStyle/>
                    <a:p>
                      <a:r>
                        <a:rPr lang="en-GB">
                          <a:solidFill>
                            <a:schemeClr val="tx1"/>
                          </a:solidFill>
                        </a:rPr>
                        <a:t>7. Involvement/feedback from advocacy services data by ethnicity/race</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60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2067891">
                <a:tc>
                  <a:txBody>
                    <a:bodyPr/>
                    <a:lstStyle/>
                    <a:p>
                      <a:r>
                        <a:rPr lang="en-GB" sz="1200">
                          <a:latin typeface="Arial" panose="020B0604020202020204" pitchFamily="34" charset="0"/>
                          <a:cs typeface="Arial" panose="020B0604020202020204" pitchFamily="34" charset="0"/>
                        </a:rPr>
                        <a:t>Please insert chart/graph here of this data for your trust in the last quarter</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highlight>
                            <a:srgbClr val="FFFF00"/>
                          </a:highlight>
                          <a:latin typeface="Arial" panose="020B0604020202020204" pitchFamily="34" charset="0"/>
                          <a:cs typeface="Arial" panose="020B0604020202020204" pitchFamily="34" charset="0"/>
                        </a:rPr>
                        <a:t>PMC and SACMHA to record ethnicity data in a central dashboard, this will be incorporated into the Trust wide data and systems to reflect the feedback  received from our ‘Being There’ cultural advocacy workers from PMC and the Race Equity Officer from SACMHA. (when will this start?????)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pic>
        <p:nvPicPr>
          <p:cNvPr id="4" name="Graphic 3" descr="Bar chart outline">
            <a:extLst>
              <a:ext uri="{FF2B5EF4-FFF2-40B4-BE49-F238E27FC236}">
                <a16:creationId xmlns:a16="http://schemas.microsoft.com/office/drawing/2014/main" id="{CB2F0422-44A0-7CD0-703E-D3C6C6AD67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902" y="1953425"/>
            <a:ext cx="914400" cy="914400"/>
          </a:xfrm>
          <a:prstGeom prst="rect">
            <a:avLst/>
          </a:prstGeom>
        </p:spPr>
      </p:pic>
      <p:pic>
        <p:nvPicPr>
          <p:cNvPr id="5" name="Graphic 4" descr="Bar chart outline">
            <a:extLst>
              <a:ext uri="{FF2B5EF4-FFF2-40B4-BE49-F238E27FC236}">
                <a16:creationId xmlns:a16="http://schemas.microsoft.com/office/drawing/2014/main" id="{1B75DF86-AF08-3ABC-B40C-D9584F5349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902" y="4459638"/>
            <a:ext cx="914400" cy="914400"/>
          </a:xfrm>
          <a:prstGeom prst="rect">
            <a:avLst/>
          </a:prstGeom>
        </p:spPr>
      </p:pic>
    </p:spTree>
    <p:extLst>
      <p:ext uri="{BB962C8B-B14F-4D97-AF65-F5344CB8AC3E}">
        <p14:creationId xmlns:p14="http://schemas.microsoft.com/office/powerpoint/2010/main" val="2645888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D20ED-C202-1DB6-C5CA-FC8B7D51160D}"/>
              </a:ext>
            </a:extLst>
          </p:cNvPr>
          <p:cNvSpPr>
            <a:spLocks noGrp="1"/>
          </p:cNvSpPr>
          <p:nvPr>
            <p:ph type="title"/>
          </p:nvPr>
        </p:nvSpPr>
        <p:spPr>
          <a:xfrm>
            <a:off x="483544" y="675131"/>
            <a:ext cx="11111555" cy="369332"/>
          </a:xfrm>
          <a:solidFill>
            <a:srgbClr val="00B050"/>
          </a:solidFill>
          <a:ln w="15875">
            <a:solidFill>
              <a:srgbClr val="00B050"/>
            </a:solidFill>
          </a:ln>
        </p:spPr>
        <p:txBody>
          <a:bodyPr vert="horz" wrap="square" rtlCol="0">
            <a:spAutoFit/>
          </a:bodyPr>
          <a:lstStyle/>
          <a:p>
            <a:r>
              <a:rPr lang="en-GB" sz="2000" b="1">
                <a:latin typeface="+mn-lt"/>
                <a:ea typeface="+mn-ea"/>
                <a:cs typeface="+mn-cs"/>
              </a:rPr>
              <a:t>Part 1: Legislative / Statutory duties continued</a:t>
            </a:r>
          </a:p>
        </p:txBody>
      </p:sp>
      <p:sp>
        <p:nvSpPr>
          <p:cNvPr id="6" name="Text Placeholder 4">
            <a:extLst>
              <a:ext uri="{FF2B5EF4-FFF2-40B4-BE49-F238E27FC236}">
                <a16:creationId xmlns:a16="http://schemas.microsoft.com/office/drawing/2014/main" id="{610507EB-090B-1B07-6061-3B2BE778FFCD}"/>
              </a:ext>
            </a:extLst>
          </p:cNvPr>
          <p:cNvSpPr txBox="1">
            <a:spLocks/>
          </p:cNvSpPr>
          <p:nvPr/>
        </p:nvSpPr>
        <p:spPr>
          <a:xfrm>
            <a:off x="483544" y="195723"/>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 /</a:t>
            </a:r>
            <a:r>
              <a:rPr lang="en-GB" sz="1800" strike="sngStrike"/>
              <a:t>region</a:t>
            </a:r>
            <a:r>
              <a:rPr lang="en-GB" sz="1800"/>
              <a:t>/</a:t>
            </a:r>
            <a:r>
              <a:rPr lang="en-GB" sz="1800" strike="sngStrike"/>
              <a:t>ICB</a:t>
            </a:r>
            <a:r>
              <a:rPr lang="en-GB" sz="1800"/>
              <a:t>:	</a:t>
            </a:r>
            <a:r>
              <a:rPr lang="en-GB" sz="1800" b="0"/>
              <a:t> Sheffield Health &amp; Social Care NHS Foundation Trust</a:t>
            </a:r>
            <a:r>
              <a:rPr lang="en-GB" sz="1800"/>
              <a:t>	Date: February 2025</a:t>
            </a:r>
          </a:p>
        </p:txBody>
      </p:sp>
      <p:graphicFrame>
        <p:nvGraphicFramePr>
          <p:cNvPr id="8" name="Table 4">
            <a:extLst>
              <a:ext uri="{FF2B5EF4-FFF2-40B4-BE49-F238E27FC236}">
                <a16:creationId xmlns:a16="http://schemas.microsoft.com/office/drawing/2014/main" id="{2975C1C2-A6CC-6670-05AF-1F69A12D12F1}"/>
              </a:ext>
            </a:extLst>
          </p:cNvPr>
          <p:cNvGraphicFramePr>
            <a:graphicFrameLocks noGrp="1"/>
          </p:cNvGraphicFramePr>
          <p:nvPr>
            <p:extLst>
              <p:ext uri="{D42A27DB-BD31-4B8C-83A1-F6EECF244321}">
                <p14:modId xmlns:p14="http://schemas.microsoft.com/office/powerpoint/2010/main" val="1094198250"/>
              </p:ext>
            </p:extLst>
          </p:nvPr>
        </p:nvGraphicFramePr>
        <p:xfrm>
          <a:off x="540222" y="1208324"/>
          <a:ext cx="11111555" cy="4441352"/>
        </p:xfrm>
        <a:graphic>
          <a:graphicData uri="http://schemas.openxmlformats.org/drawingml/2006/table">
            <a:tbl>
              <a:tblPr firstRow="1" bandRow="1">
                <a:tableStyleId>{912C8C85-51F0-491E-9774-3900AFEF0FD7}</a:tableStyleId>
              </a:tblPr>
              <a:tblGrid>
                <a:gridCol w="6295144">
                  <a:extLst>
                    <a:ext uri="{9D8B030D-6E8A-4147-A177-3AD203B41FA5}">
                      <a16:colId xmlns:a16="http://schemas.microsoft.com/office/drawing/2014/main" val="3227433501"/>
                    </a:ext>
                  </a:extLst>
                </a:gridCol>
                <a:gridCol w="4816411">
                  <a:extLst>
                    <a:ext uri="{9D8B030D-6E8A-4147-A177-3AD203B41FA5}">
                      <a16:colId xmlns:a16="http://schemas.microsoft.com/office/drawing/2014/main" val="748377034"/>
                    </a:ext>
                  </a:extLst>
                </a:gridCol>
              </a:tblGrid>
              <a:tr h="342900">
                <a:tc gridSpan="2">
                  <a:txBody>
                    <a:bodyPr/>
                    <a:lstStyle/>
                    <a:p>
                      <a:r>
                        <a:rPr lang="en-GB">
                          <a:solidFill>
                            <a:schemeClr val="tx1"/>
                          </a:solidFill>
                        </a:rPr>
                        <a:t>9. Involvement/Feedback from carers data by ethnicity/race </a:t>
                      </a: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6">
                        <a:lumMod val="40000"/>
                        <a:lumOff val="60000"/>
                        <a:alpha val="58000"/>
                      </a:schemeClr>
                    </a:solidFill>
                  </a:tcPr>
                </a:tc>
                <a:tc hMerge="1">
                  <a:txBody>
                    <a:bodyPr/>
                    <a:lstStyle/>
                    <a:p>
                      <a:endParaRPr lang="en-GB"/>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rgbClr val="00B050"/>
                    </a:solidFill>
                  </a:tcPr>
                </a:tc>
                <a:extLst>
                  <a:ext uri="{0D108BD9-81ED-4DB2-BD59-A6C34878D82A}">
                    <a16:rowId xmlns:a16="http://schemas.microsoft.com/office/drawing/2014/main" val="1470613979"/>
                  </a:ext>
                </a:extLst>
              </a:tr>
              <a:tr h="4075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latin typeface="Arial" panose="020B0604020202020204" pitchFamily="34" charset="0"/>
                          <a:cs typeface="Arial" panose="020B0604020202020204" pitchFamily="34" charset="0"/>
                        </a:rPr>
                        <a:t>Please insert chart/graph here of this data for your trust in the last quarter</a:t>
                      </a:r>
                    </a:p>
                    <a:p>
                      <a:endParaRPr lang="en-GB" sz="1200">
                        <a:latin typeface="Arial" panose="020B0604020202020204" pitchFamily="34" charset="0"/>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a:solidFill>
                            <a:schemeClr val="tx1"/>
                          </a:solidFill>
                          <a:latin typeface="+mn-lt"/>
                          <a:ea typeface="+mn-ea"/>
                          <a:cs typeface="Arial" panose="020B0604020202020204" pitchFamily="34" charset="0"/>
                        </a:rPr>
                        <a:t>As of quater2 no carer surveys have currently been submitted on Safe2Share. However, this will commence from December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kern="1200">
                        <a:solidFill>
                          <a:schemeClr val="tx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a:solidFill>
                            <a:schemeClr val="tx1"/>
                          </a:solidFill>
                          <a:latin typeface="+mn-lt"/>
                          <a:ea typeface="+mn-ea"/>
                          <a:cs typeface="Arial" panose="020B0604020202020204" pitchFamily="34" charset="0"/>
                        </a:rPr>
                        <a:t>Carers feedback cared being implemented in February 2025. As part of this initiative, we will collect data in relation to ethnicity.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kern="1200" dirty="0">
                        <a:solidFill>
                          <a:schemeClr val="tx1"/>
                        </a:solidFill>
                        <a:latin typeface="+mn-lt"/>
                        <a:ea typeface="+mn-ea"/>
                        <a:cs typeface="Arial" panose="020B0604020202020204" pitchFamily="34" charset="0"/>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2104464164"/>
                  </a:ext>
                </a:extLst>
              </a:tr>
            </a:tbl>
          </a:graphicData>
        </a:graphic>
      </p:graphicFrame>
    </p:spTree>
    <p:extLst>
      <p:ext uri="{BB962C8B-B14F-4D97-AF65-F5344CB8AC3E}">
        <p14:creationId xmlns:p14="http://schemas.microsoft.com/office/powerpoint/2010/main" val="489108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610507EB-090B-1B07-6061-3B2BE778FFCD}"/>
              </a:ext>
            </a:extLst>
          </p:cNvPr>
          <p:cNvSpPr txBox="1">
            <a:spLocks/>
          </p:cNvSpPr>
          <p:nvPr/>
        </p:nvSpPr>
        <p:spPr>
          <a:xfrm>
            <a:off x="437740" y="50770"/>
            <a:ext cx="11111555" cy="330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a:t>Name of Trust/</a:t>
            </a:r>
            <a:r>
              <a:rPr lang="en-GB" sz="1800" strike="sngStrike"/>
              <a:t>region</a:t>
            </a:r>
            <a:r>
              <a:rPr lang="en-GB" sz="1800"/>
              <a:t>/</a:t>
            </a:r>
            <a:r>
              <a:rPr lang="en-GB" sz="1800" strike="sngStrike"/>
              <a:t>ICB</a:t>
            </a:r>
            <a:r>
              <a:rPr lang="en-GB" sz="1800"/>
              <a:t>: </a:t>
            </a:r>
            <a:r>
              <a:rPr lang="en-GB" sz="1800" b="0"/>
              <a:t>Sheffield Health &amp; Social Care NHS Foundation Trust </a:t>
            </a:r>
            <a:r>
              <a:rPr lang="en-GB" sz="1800"/>
              <a:t>	Date: February</a:t>
            </a:r>
            <a:r>
              <a:rPr lang="en-GB" sz="1800" b="0"/>
              <a:t> 2025</a:t>
            </a:r>
            <a:endParaRPr lang="en-GB" sz="1800"/>
          </a:p>
        </p:txBody>
      </p:sp>
      <p:sp>
        <p:nvSpPr>
          <p:cNvPr id="8" name="Title 1">
            <a:extLst>
              <a:ext uri="{FF2B5EF4-FFF2-40B4-BE49-F238E27FC236}">
                <a16:creationId xmlns:a16="http://schemas.microsoft.com/office/drawing/2014/main" id="{BBF8CAC9-4E9F-C7E0-41BE-C73F26BCCAFC}"/>
              </a:ext>
            </a:extLst>
          </p:cNvPr>
          <p:cNvSpPr txBox="1">
            <a:spLocks/>
          </p:cNvSpPr>
          <p:nvPr/>
        </p:nvSpPr>
        <p:spPr>
          <a:xfrm>
            <a:off x="537328" y="329148"/>
            <a:ext cx="11112224" cy="369332"/>
          </a:xfrm>
          <a:prstGeom prst="rect">
            <a:avLst/>
          </a:prstGeom>
          <a:solidFill>
            <a:schemeClr val="accent1">
              <a:lumMod val="60000"/>
              <a:lumOff val="40000"/>
            </a:schemeClr>
          </a:solidFill>
          <a:ln w="15875">
            <a:solidFill>
              <a:srgbClr val="0070C0"/>
            </a:solidFill>
          </a:ln>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a:latin typeface="+mn-lt"/>
                <a:ea typeface="+mn-ea"/>
                <a:cs typeface="+mn-cs"/>
              </a:rPr>
              <a:t>Part 2: Organisational Competencies</a:t>
            </a:r>
          </a:p>
        </p:txBody>
      </p:sp>
      <p:graphicFrame>
        <p:nvGraphicFramePr>
          <p:cNvPr id="9" name="Table 28">
            <a:extLst>
              <a:ext uri="{FF2B5EF4-FFF2-40B4-BE49-F238E27FC236}">
                <a16:creationId xmlns:a16="http://schemas.microsoft.com/office/drawing/2014/main" id="{A9D8B042-5EC1-8029-7B8A-8CDA7AC5A60D}"/>
              </a:ext>
            </a:extLst>
          </p:cNvPr>
          <p:cNvGraphicFramePr>
            <a:graphicFrameLocks noGrp="1"/>
          </p:cNvGraphicFramePr>
          <p:nvPr>
            <p:extLst>
              <p:ext uri="{D42A27DB-BD31-4B8C-83A1-F6EECF244321}">
                <p14:modId xmlns:p14="http://schemas.microsoft.com/office/powerpoint/2010/main" val="1398286232"/>
              </p:ext>
            </p:extLst>
          </p:nvPr>
        </p:nvGraphicFramePr>
        <p:xfrm>
          <a:off x="538647" y="1678287"/>
          <a:ext cx="11112224" cy="4204387"/>
        </p:xfrm>
        <a:graphic>
          <a:graphicData uri="http://schemas.openxmlformats.org/drawingml/2006/table">
            <a:tbl>
              <a:tblPr firstRow="1" bandRow="1">
                <a:tableStyleId>{5A111915-BE36-4E01-A7E5-04B1672EAD32}</a:tableStyleId>
              </a:tblPr>
              <a:tblGrid>
                <a:gridCol w="11112224">
                  <a:extLst>
                    <a:ext uri="{9D8B030D-6E8A-4147-A177-3AD203B41FA5}">
                      <a16:colId xmlns:a16="http://schemas.microsoft.com/office/drawing/2014/main" val="3443316982"/>
                    </a:ext>
                  </a:extLst>
                </a:gridCol>
              </a:tblGrid>
              <a:tr h="378131">
                <a:tc>
                  <a:txBody>
                    <a:bodyPr/>
                    <a:lstStyle/>
                    <a:p>
                      <a:pPr>
                        <a:tabLst>
                          <a:tab pos="10853738" algn="r"/>
                        </a:tabLst>
                      </a:pPr>
                      <a:r>
                        <a:rPr lang="en-GB" sz="1800">
                          <a:solidFill>
                            <a:schemeClr val="tx1"/>
                          </a:solidFill>
                        </a:rPr>
                        <a:t>Summary of progress on part 2	</a:t>
                      </a:r>
                      <a:endParaRPr lang="en-GB" sz="1800" b="1">
                        <a:solidFill>
                          <a:schemeClr val="tx1"/>
                        </a:solidFill>
                        <a:latin typeface="+mn-lt"/>
                        <a:cs typeface="Arial" panose="020B0604020202020204" pitchFamily="34" charset="0"/>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4227722"/>
                  </a:ext>
                </a:extLst>
              </a:tr>
              <a:tr h="3051947">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1000" b="0" kern="1200" noProof="0">
                          <a:solidFill>
                            <a:srgbClr val="000000"/>
                          </a:solidFill>
                          <a:effectLst/>
                          <a:latin typeface="Arial"/>
                          <a:ea typeface="+mn-ea"/>
                          <a:cs typeface="Arial"/>
                        </a:rPr>
                        <a:t>Please summarise why you’ve selected the above improvement scale.</a:t>
                      </a:r>
                    </a:p>
                    <a:p>
                      <a:pPr marL="0" marR="0" lvl="0" indent="0" algn="l" rtl="0" eaLnBrk="1" fontAlgn="auto" latinLnBrk="0" hangingPunct="1">
                        <a:lnSpc>
                          <a:spcPct val="90000"/>
                        </a:lnSpc>
                        <a:spcBef>
                          <a:spcPts val="1000"/>
                        </a:spcBef>
                        <a:spcAft>
                          <a:spcPts val="0"/>
                        </a:spcAft>
                        <a:buClrTx/>
                        <a:buSzTx/>
                        <a:buFont typeface="Arial" panose="020B0604020202020204" pitchFamily="34" charset="0"/>
                        <a:buNone/>
                      </a:pPr>
                      <a:r>
                        <a:rPr lang="en-GB" sz="1200" b="1" kern="1200" noProof="0">
                          <a:solidFill>
                            <a:schemeClr val="tx1"/>
                          </a:solidFill>
                          <a:latin typeface="Arial"/>
                          <a:ea typeface="+mn-ea"/>
                          <a:cs typeface="+mn-cs"/>
                        </a:rPr>
                        <a:t>Cultural Awareness </a:t>
                      </a:r>
                      <a:r>
                        <a:rPr lang="en-GB" sz="1200" kern="1200" noProof="0">
                          <a:solidFill>
                            <a:schemeClr val="tx1"/>
                          </a:solidFill>
                          <a:latin typeface="Arial"/>
                          <a:ea typeface="+mn-ea"/>
                          <a:cs typeface="+mn-cs"/>
                        </a:rPr>
                        <a:t>– Several staff members represented SHSC by a</a:t>
                      </a:r>
                      <a:r>
                        <a:rPr lang="en-GB" sz="1200" kern="1200" noProof="0">
                          <a:solidFill>
                            <a:schemeClr val="tx1"/>
                          </a:solidFill>
                          <a:latin typeface="+mn-lt"/>
                          <a:ea typeface="+mn-ea"/>
                          <a:cs typeface="+mn-cs"/>
                        </a:rPr>
                        <a:t>ttending the</a:t>
                      </a:r>
                      <a:r>
                        <a:rPr lang="en-GB" sz="1200" kern="1200">
                          <a:solidFill>
                            <a:schemeClr val="tx1"/>
                          </a:solidFill>
                          <a:latin typeface="+mn-lt"/>
                          <a:ea typeface="+mn-ea"/>
                          <a:cs typeface="+mn-cs"/>
                        </a:rPr>
                        <a:t> Pakistani Independence Day celebration at the Pakistani Muslim Centre to continue building community engagement and deepening relationships with community members and other third sector community organisations. Across the year several cultural awareness training sessions (circa 10 sessions) have been delivered to teams with further sessions planned.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1200" b="1" kern="1200" noProof="0">
                          <a:solidFill>
                            <a:schemeClr val="tx1"/>
                          </a:solidFill>
                          <a:latin typeface="Arial"/>
                          <a:ea typeface="+mn-ea"/>
                          <a:cs typeface="+mn-cs"/>
                        </a:rPr>
                        <a:t>Partnership Working</a:t>
                      </a:r>
                      <a:r>
                        <a:rPr lang="en-GB" sz="1200" kern="1200" noProof="0">
                          <a:solidFill>
                            <a:schemeClr val="tx1"/>
                          </a:solidFill>
                          <a:latin typeface="Arial"/>
                          <a:ea typeface="+mn-ea"/>
                          <a:cs typeface="+mn-cs"/>
                        </a:rPr>
                        <a:t> </a:t>
                      </a:r>
                      <a:r>
                        <a:rPr lang="en-GB" sz="1200" kern="1200" noProof="0">
                          <a:solidFill>
                            <a:schemeClr val="tx1"/>
                          </a:solidFill>
                          <a:latin typeface="+mn-lt"/>
                          <a:ea typeface="+mn-ea"/>
                          <a:cs typeface="+mn-cs"/>
                        </a:rPr>
                        <a:t>has been rated as good. As an organisation we have focused on building relationships with our partners. Organisationally we continue to develop links with VCSE. An engagement officer employed by the trust continues to work into Aspiring Communities Together (ACT) to focus on supporting members of the community to access care for the Yemeni community and addressing barriers to care. Funding has been received by Sheffield Charities to recruit two Somali peer support workers into the organisation, to support understanding, development, training and access to care. We have invested in external contracts with a focus on co-learning and co-producing how we develop staff and services.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1200" b="1" kern="1200" noProof="0">
                          <a:solidFill>
                            <a:schemeClr val="tx1"/>
                          </a:solidFill>
                          <a:latin typeface="Arial"/>
                          <a:ea typeface="+mn-ea"/>
                          <a:cs typeface="+mn-cs"/>
                        </a:rPr>
                        <a:t>Coproduction – </a:t>
                      </a:r>
                      <a:r>
                        <a:rPr lang="en-GB" sz="1200" kern="1200" noProof="0">
                          <a:solidFill>
                            <a:schemeClr val="tx1"/>
                          </a:solidFill>
                          <a:latin typeface="+mn-lt"/>
                          <a:ea typeface="+mn-ea"/>
                          <a:cs typeface="+mn-cs"/>
                        </a:rPr>
                        <a:t>The Equality officer from SACMHA moved to SHSC respect team ensuring training, development and awareness on the impact of restrictive practice to service users from a racialised background is understood by staff. Debriefing sessions are held focussing on post-incident reviews with a cultural competency lens, sharing learnings with staff and through a governance structure.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1200" b="1" kern="1200" noProof="0">
                          <a:solidFill>
                            <a:schemeClr val="tx1"/>
                          </a:solidFill>
                          <a:latin typeface="Arial"/>
                          <a:ea typeface="+mn-ea"/>
                          <a:cs typeface="+mn-cs"/>
                        </a:rPr>
                        <a:t>Workforce</a:t>
                      </a:r>
                      <a:r>
                        <a:rPr lang="en-GB" sz="1200" kern="1200" noProof="0">
                          <a:solidFill>
                            <a:schemeClr val="tx1"/>
                          </a:solidFill>
                          <a:latin typeface="Arial"/>
                          <a:ea typeface="+mn-ea"/>
                          <a:cs typeface="+mn-cs"/>
                        </a:rPr>
                        <a:t> –  </a:t>
                      </a:r>
                      <a:r>
                        <a:rPr lang="en-GB" sz="1200"/>
                        <a:t>Direct actions from the engagement work in these areas have included helping to resolve practical issues surrounding dignity, cultural needs and accessibility. The engagement leads ensured that service user feedback was taken seriously and was reported to the nurse in charge and ward staff. The leads also supported in signposting service users to voluntary services and advocacy services.  </a:t>
                      </a:r>
                      <a:endParaRPr lang="en-GB" sz="1200" kern="1200" noProof="0">
                        <a:solidFill>
                          <a:schemeClr val="tx1"/>
                        </a:solidFill>
                        <a:latin typeface="Arial"/>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1200" b="1" kern="1200" noProof="0">
                          <a:solidFill>
                            <a:schemeClr val="tx1"/>
                          </a:solidFill>
                          <a:latin typeface="Arial"/>
                          <a:ea typeface="+mn-ea"/>
                          <a:cs typeface="+mn-cs"/>
                        </a:rPr>
                        <a:t>Co-Learning</a:t>
                      </a:r>
                      <a:r>
                        <a:rPr lang="en-GB" sz="1200" kern="1200" noProof="0">
                          <a:solidFill>
                            <a:schemeClr val="tx1"/>
                          </a:solidFill>
                          <a:latin typeface="Arial"/>
                          <a:ea typeface="+mn-ea"/>
                          <a:cs typeface="+mn-cs"/>
                        </a:rPr>
                        <a:t> – </a:t>
                      </a:r>
                      <a:r>
                        <a:rPr lang="en-GB" sz="1200" kern="1200" noProof="0">
                          <a:solidFill>
                            <a:schemeClr val="tx1"/>
                          </a:solidFill>
                          <a:latin typeface="+mn-lt"/>
                          <a:ea typeface="+mn-ea"/>
                          <a:cs typeface="+mn-cs"/>
                        </a:rPr>
                        <a:t>as mentioned above, we are ensuring that learnings from partnership working are embedded in services and inform how we work as an organisation. Throughout this period, we have started to plan how over the next 12 months we will ensure that we are learning, and our service users benefit from this. This will be done through the cultural advocacy workers and peer support workers who will look at barriers in access to care or experience of care and identify key themes to improve. This will inform training for staff. At time of report these posts are due to be recruited</a:t>
                      </a:r>
                      <a:r>
                        <a:rPr lang="en-GB" sz="1200" kern="1200" noProof="0">
                          <a:solidFill>
                            <a:schemeClr val="tx1"/>
                          </a:solidFill>
                          <a:latin typeface="Arial"/>
                          <a:ea typeface="+mn-ea"/>
                          <a:cs typeface="+mn-cs"/>
                        </a:rPr>
                        <a:t>.</a:t>
                      </a:r>
                      <a:endParaRPr lang="en-GB" sz="1200" kern="1200" dirty="0">
                        <a:solidFill>
                          <a:schemeClr val="tx1"/>
                        </a:solidFill>
                        <a:latin typeface="Arial"/>
                        <a:ea typeface="+mn-ea"/>
                        <a:cs typeface="+mn-cs"/>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703904463"/>
                  </a:ext>
                </a:extLst>
              </a:tr>
            </a:tbl>
          </a:graphicData>
        </a:graphic>
      </p:graphicFrame>
      <p:graphicFrame>
        <p:nvGraphicFramePr>
          <p:cNvPr id="14" name="Table 13">
            <a:extLst>
              <a:ext uri="{FF2B5EF4-FFF2-40B4-BE49-F238E27FC236}">
                <a16:creationId xmlns:a16="http://schemas.microsoft.com/office/drawing/2014/main" id="{7D9DBE8A-D569-A244-16C8-53DECAB716EE}"/>
              </a:ext>
            </a:extLst>
          </p:cNvPr>
          <p:cNvGraphicFramePr>
            <a:graphicFrameLocks noGrp="1"/>
          </p:cNvGraphicFramePr>
          <p:nvPr>
            <p:extLst>
              <p:ext uri="{D42A27DB-BD31-4B8C-83A1-F6EECF244321}">
                <p14:modId xmlns:p14="http://schemas.microsoft.com/office/powerpoint/2010/main" val="3721532984"/>
              </p:ext>
            </p:extLst>
          </p:nvPr>
        </p:nvGraphicFramePr>
        <p:xfrm>
          <a:off x="549981" y="5933198"/>
          <a:ext cx="11111821" cy="872491"/>
        </p:xfrm>
        <a:graphic>
          <a:graphicData uri="http://schemas.openxmlformats.org/drawingml/2006/table">
            <a:tbl>
              <a:tblPr firstRow="1" firstCol="1" bandRow="1"/>
              <a:tblGrid>
                <a:gridCol w="11111821">
                  <a:extLst>
                    <a:ext uri="{9D8B030D-6E8A-4147-A177-3AD203B41FA5}">
                      <a16:colId xmlns:a16="http://schemas.microsoft.com/office/drawing/2014/main" val="2568151376"/>
                    </a:ext>
                  </a:extLst>
                </a:gridCol>
              </a:tblGrid>
              <a:tr h="8724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On the following pages, please explain what actions have been taken this quarter to improve your organisation’s competencies on an </a:t>
                      </a:r>
                      <a:r>
                        <a:rPr lang="en-GB" sz="12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organisational level </a:t>
                      </a:r>
                      <a:r>
                        <a:rPr lang="en-GB"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and on a </a:t>
                      </a:r>
                      <a:r>
                        <a:rPr lang="en-GB" sz="12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service level </a:t>
                      </a:r>
                      <a:r>
                        <a:rPr lang="en-GB"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across</a:t>
                      </a:r>
                      <a:r>
                        <a:rPr lang="en-GB" sz="12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GB" sz="12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six national organisational competencies.  The specifics of each competency can be found in the PCREF guidance, and the suggested categories given are taken from the self-assessment checklist (refer to Annex B).  These national organisational competencies are not an exhaustive list, your Trust may have identified others which are relevant to your services, if so please add them.</a:t>
                      </a:r>
                      <a:endParaRPr lang="en-GB" sz="1200" b="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59068" marR="59068" marT="0" marB="0" anchor="ct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solidFill>
                      <a:srgbClr val="E9EBF5"/>
                    </a:solidFill>
                  </a:tcPr>
                </a:tc>
                <a:extLst>
                  <a:ext uri="{0D108BD9-81ED-4DB2-BD59-A6C34878D82A}">
                    <a16:rowId xmlns:a16="http://schemas.microsoft.com/office/drawing/2014/main" val="2646814900"/>
                  </a:ext>
                </a:extLst>
              </a:tr>
            </a:tbl>
          </a:graphicData>
        </a:graphic>
      </p:graphicFrame>
      <p:graphicFrame>
        <p:nvGraphicFramePr>
          <p:cNvPr id="15" name="Table 14">
            <a:extLst>
              <a:ext uri="{FF2B5EF4-FFF2-40B4-BE49-F238E27FC236}">
                <a16:creationId xmlns:a16="http://schemas.microsoft.com/office/drawing/2014/main" id="{442D74F2-3F50-ABC2-93FF-55E5C6042BCE}"/>
              </a:ext>
            </a:extLst>
          </p:cNvPr>
          <p:cNvGraphicFramePr>
            <a:graphicFrameLocks noGrp="1"/>
          </p:cNvGraphicFramePr>
          <p:nvPr>
            <p:extLst>
              <p:ext uri="{D42A27DB-BD31-4B8C-83A1-F6EECF244321}">
                <p14:modId xmlns:p14="http://schemas.microsoft.com/office/powerpoint/2010/main" val="3902198452"/>
              </p:ext>
            </p:extLst>
          </p:nvPr>
        </p:nvGraphicFramePr>
        <p:xfrm>
          <a:off x="1591533" y="738872"/>
          <a:ext cx="4946872" cy="855980"/>
        </p:xfrm>
        <a:graphic>
          <a:graphicData uri="http://schemas.openxmlformats.org/drawingml/2006/table">
            <a:tbl>
              <a:tblPr firstRow="1" firstCol="1" bandRow="1">
                <a:tableStyleId>{5C22544A-7EE6-4342-B048-85BDC9FD1C3A}</a:tableStyleId>
              </a:tblPr>
              <a:tblGrid>
                <a:gridCol w="2576897">
                  <a:extLst>
                    <a:ext uri="{9D8B030D-6E8A-4147-A177-3AD203B41FA5}">
                      <a16:colId xmlns:a16="http://schemas.microsoft.com/office/drawing/2014/main" val="581823884"/>
                    </a:ext>
                  </a:extLst>
                </a:gridCol>
                <a:gridCol w="895739">
                  <a:extLst>
                    <a:ext uri="{9D8B030D-6E8A-4147-A177-3AD203B41FA5}">
                      <a16:colId xmlns:a16="http://schemas.microsoft.com/office/drawing/2014/main" val="2132043903"/>
                    </a:ext>
                  </a:extLst>
                </a:gridCol>
                <a:gridCol w="494522">
                  <a:extLst>
                    <a:ext uri="{9D8B030D-6E8A-4147-A177-3AD203B41FA5}">
                      <a16:colId xmlns:a16="http://schemas.microsoft.com/office/drawing/2014/main" val="3369548802"/>
                    </a:ext>
                  </a:extLst>
                </a:gridCol>
                <a:gridCol w="979714">
                  <a:extLst>
                    <a:ext uri="{9D8B030D-6E8A-4147-A177-3AD203B41FA5}">
                      <a16:colId xmlns:a16="http://schemas.microsoft.com/office/drawing/2014/main" val="1127617603"/>
                    </a:ext>
                  </a:extLst>
                </a:gridCol>
              </a:tblGrid>
              <a:tr h="213995">
                <a:tc>
                  <a:txBody>
                    <a:bodyPr/>
                    <a:lstStyle/>
                    <a:p>
                      <a:pPr algn="l"/>
                      <a:r>
                        <a:rPr lang="en-GB" sz="1200">
                          <a:effectLst/>
                        </a:rPr>
                        <a:t>National Organisational Competencies</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just"/>
                      <a:r>
                        <a:rPr lang="en-GB" sz="1200">
                          <a:effectLst/>
                        </a:rPr>
                        <a:t>Developing</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just"/>
                      <a:r>
                        <a:rPr lang="en-GB" sz="1200">
                          <a:effectLst/>
                        </a:rPr>
                        <a:t>Good</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just"/>
                      <a:r>
                        <a:rPr lang="en-GB" sz="1200">
                          <a:effectLst/>
                        </a:rPr>
                        <a:t>Outstanding</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91837788"/>
                  </a:ext>
                </a:extLst>
              </a:tr>
              <a:tr h="213995">
                <a:tc>
                  <a:txBody>
                    <a:bodyPr/>
                    <a:lstStyle/>
                    <a:p>
                      <a:pPr algn="just"/>
                      <a:r>
                        <a:rPr lang="en-GB" sz="1200">
                          <a:solidFill>
                            <a:schemeClr val="tx1"/>
                          </a:solidFill>
                          <a:effectLst/>
                        </a:rPr>
                        <a:t>Cultural Awareness</a:t>
                      </a:r>
                      <a:endParaRPr lang="en-GB"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tc>
                  <a:txBody>
                    <a:bodyPr/>
                    <a:lstStyle/>
                    <a:p>
                      <a:pPr algn="ctr"/>
                      <a:r>
                        <a:rPr lang="en-GB" sz="1200">
                          <a:effectLst/>
                        </a:rPr>
                        <a:t>✓</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733758814"/>
                  </a:ext>
                </a:extLst>
              </a:tr>
              <a:tr h="213995">
                <a:tc>
                  <a:txBody>
                    <a:bodyPr/>
                    <a:lstStyle/>
                    <a:p>
                      <a:pPr algn="just"/>
                      <a:r>
                        <a:rPr lang="en-GB" sz="1200">
                          <a:solidFill>
                            <a:schemeClr val="tx1"/>
                          </a:solidFill>
                          <a:effectLst/>
                        </a:rPr>
                        <a:t>Staff Knowledge &amp; Awareness</a:t>
                      </a:r>
                      <a:endParaRPr lang="en-GB"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a:effectLst/>
                        </a:rPr>
                        <a:t>✓</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28536213"/>
                  </a:ext>
                </a:extLst>
              </a:tr>
              <a:tr h="213995">
                <a:tc>
                  <a:txBody>
                    <a:bodyPr/>
                    <a:lstStyle/>
                    <a:p>
                      <a:pPr algn="just"/>
                      <a:r>
                        <a:rPr lang="en-GB" sz="1200">
                          <a:solidFill>
                            <a:schemeClr val="tx1"/>
                          </a:solidFill>
                          <a:effectLst/>
                        </a:rPr>
                        <a:t>Partnership Working</a:t>
                      </a:r>
                      <a:endParaRPr lang="en-GB"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a:effectLst/>
                        </a:rPr>
                        <a:t> </a:t>
                      </a:r>
                      <a:endParaRPr lang="en-GB" sz="1200" dirty="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en-GB" sz="1200">
                          <a:effectLst/>
                        </a:rPr>
                        <a:t> ✓</a:t>
                      </a:r>
                      <a:endParaRPr lang="en-GB" sz="1200" dirty="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just"/>
                      <a:r>
                        <a:rPr lang="en-GB" sz="1200">
                          <a:effectLst/>
                        </a:rPr>
                        <a:t> </a:t>
                      </a:r>
                      <a:endParaRPr lang="en-GB" sz="1200" dirty="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83912934"/>
                  </a:ext>
                </a:extLst>
              </a:tr>
            </a:tbl>
          </a:graphicData>
        </a:graphic>
      </p:graphicFrame>
      <p:graphicFrame>
        <p:nvGraphicFramePr>
          <p:cNvPr id="17" name="Table 16">
            <a:extLst>
              <a:ext uri="{FF2B5EF4-FFF2-40B4-BE49-F238E27FC236}">
                <a16:creationId xmlns:a16="http://schemas.microsoft.com/office/drawing/2014/main" id="{FCCA32D5-451B-E034-C47E-258945E4382B}"/>
              </a:ext>
            </a:extLst>
          </p:cNvPr>
          <p:cNvGraphicFramePr>
            <a:graphicFrameLocks noGrp="1"/>
          </p:cNvGraphicFramePr>
          <p:nvPr>
            <p:extLst>
              <p:ext uri="{D42A27DB-BD31-4B8C-83A1-F6EECF244321}">
                <p14:modId xmlns:p14="http://schemas.microsoft.com/office/powerpoint/2010/main" val="2557597004"/>
              </p:ext>
            </p:extLst>
          </p:nvPr>
        </p:nvGraphicFramePr>
        <p:xfrm>
          <a:off x="6596879" y="738872"/>
          <a:ext cx="5048196" cy="855980"/>
        </p:xfrm>
        <a:graphic>
          <a:graphicData uri="http://schemas.openxmlformats.org/drawingml/2006/table">
            <a:tbl>
              <a:tblPr firstRow="1" firstCol="1" bandRow="1">
                <a:tableStyleId>{5C22544A-7EE6-4342-B048-85BDC9FD1C3A}</a:tableStyleId>
              </a:tblPr>
              <a:tblGrid>
                <a:gridCol w="2622237">
                  <a:extLst>
                    <a:ext uri="{9D8B030D-6E8A-4147-A177-3AD203B41FA5}">
                      <a16:colId xmlns:a16="http://schemas.microsoft.com/office/drawing/2014/main" val="581823884"/>
                    </a:ext>
                  </a:extLst>
                </a:gridCol>
                <a:gridCol w="886408">
                  <a:extLst>
                    <a:ext uri="{9D8B030D-6E8A-4147-A177-3AD203B41FA5}">
                      <a16:colId xmlns:a16="http://schemas.microsoft.com/office/drawing/2014/main" val="2132043903"/>
                    </a:ext>
                  </a:extLst>
                </a:gridCol>
                <a:gridCol w="503853">
                  <a:extLst>
                    <a:ext uri="{9D8B030D-6E8A-4147-A177-3AD203B41FA5}">
                      <a16:colId xmlns:a16="http://schemas.microsoft.com/office/drawing/2014/main" val="3369548802"/>
                    </a:ext>
                  </a:extLst>
                </a:gridCol>
                <a:gridCol w="1035698">
                  <a:extLst>
                    <a:ext uri="{9D8B030D-6E8A-4147-A177-3AD203B41FA5}">
                      <a16:colId xmlns:a16="http://schemas.microsoft.com/office/drawing/2014/main" val="1127617603"/>
                    </a:ext>
                  </a:extLst>
                </a:gridCol>
              </a:tblGrid>
              <a:tr h="213995">
                <a:tc>
                  <a:txBody>
                    <a:bodyPr/>
                    <a:lstStyle/>
                    <a:p>
                      <a:pPr algn="l"/>
                      <a:r>
                        <a:rPr lang="en-GB" sz="1200">
                          <a:effectLst/>
                        </a:rPr>
                        <a:t>National Organisational Competencies</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just"/>
                      <a:r>
                        <a:rPr lang="en-GB" sz="1200">
                          <a:effectLst/>
                        </a:rPr>
                        <a:t>Developing</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just"/>
                      <a:r>
                        <a:rPr lang="en-GB" sz="1200">
                          <a:effectLst/>
                        </a:rPr>
                        <a:t>Good</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just"/>
                      <a:r>
                        <a:rPr lang="en-GB" sz="1200">
                          <a:effectLst/>
                        </a:rPr>
                        <a:t>Outstanding</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91837788"/>
                  </a:ext>
                </a:extLst>
              </a:tr>
              <a:tr h="213995">
                <a:tc>
                  <a:txBody>
                    <a:bodyPr/>
                    <a:lstStyle/>
                    <a:p>
                      <a:pPr algn="just"/>
                      <a:r>
                        <a:rPr lang="en-GB" sz="1200">
                          <a:solidFill>
                            <a:schemeClr val="tx1"/>
                          </a:solidFill>
                          <a:effectLst/>
                          <a:latin typeface="+mn-lt"/>
                          <a:ea typeface="Calibri" panose="020F0502020204030204" pitchFamily="34" charset="0"/>
                          <a:cs typeface="Times New Roman" panose="02020603050405020304" pitchFamily="18" charset="0"/>
                        </a:rPr>
                        <a:t>Coproduction</a:t>
                      </a: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tc>
                  <a:txBody>
                    <a:bodyPr/>
                    <a:lstStyle/>
                    <a:p>
                      <a:pPr algn="ctr"/>
                      <a:r>
                        <a:rPr lang="en-GB" sz="1200">
                          <a:effectLst/>
                        </a:rPr>
                        <a:t> ✓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733758814"/>
                  </a:ext>
                </a:extLst>
              </a:tr>
              <a:tr h="213995">
                <a:tc>
                  <a:txBody>
                    <a:bodyPr/>
                    <a:lstStyle/>
                    <a:p>
                      <a:pPr algn="just"/>
                      <a:r>
                        <a:rPr lang="en-GB" sz="1200">
                          <a:solidFill>
                            <a:schemeClr val="tx1"/>
                          </a:solidFill>
                          <a:effectLst/>
                        </a:rPr>
                        <a:t>Workforce</a:t>
                      </a:r>
                      <a:endParaRPr lang="en-GB"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528536213"/>
                  </a:ext>
                </a:extLst>
              </a:tr>
              <a:tr h="213995">
                <a:tc>
                  <a:txBody>
                    <a:bodyPr/>
                    <a:lstStyle/>
                    <a:p>
                      <a:pPr algn="just"/>
                      <a:r>
                        <a:rPr lang="en-GB" sz="1200">
                          <a:solidFill>
                            <a:schemeClr val="tx1"/>
                          </a:solidFill>
                          <a:effectLst/>
                        </a:rPr>
                        <a:t>Co-learning</a:t>
                      </a:r>
                      <a:endParaRPr lang="en-GB"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85000"/>
                      </a:schemeClr>
                    </a:solid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en-GB" sz="1200">
                          <a:effectLst/>
                        </a:rPr>
                        <a:t> ✓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just"/>
                      <a:r>
                        <a:rPr lang="en-GB" sz="1200">
                          <a:effectLst/>
                        </a:rPr>
                        <a:t> </a:t>
                      </a:r>
                      <a:endParaRPr lang="en-GB" sz="1200">
                        <a:solidFill>
                          <a:srgbClr val="231F2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183912934"/>
                  </a:ext>
                </a:extLst>
              </a:tr>
            </a:tbl>
          </a:graphicData>
        </a:graphic>
      </p:graphicFrame>
      <p:sp>
        <p:nvSpPr>
          <p:cNvPr id="18" name="Call-out: Right Arrow 17">
            <a:extLst>
              <a:ext uri="{FF2B5EF4-FFF2-40B4-BE49-F238E27FC236}">
                <a16:creationId xmlns:a16="http://schemas.microsoft.com/office/drawing/2014/main" id="{878AFF9B-661C-0A52-0C80-7EF9BAD42D13}"/>
              </a:ext>
            </a:extLst>
          </p:cNvPr>
          <p:cNvSpPr/>
          <p:nvPr/>
        </p:nvSpPr>
        <p:spPr>
          <a:xfrm>
            <a:off x="528788" y="722416"/>
            <a:ext cx="987544" cy="888892"/>
          </a:xfrm>
          <a:prstGeom prst="rightArrowCallout">
            <a:avLst/>
          </a:prstGeom>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a:t>How is your trust?</a:t>
            </a:r>
          </a:p>
        </p:txBody>
      </p:sp>
    </p:spTree>
    <p:extLst>
      <p:ext uri="{BB962C8B-B14F-4D97-AF65-F5344CB8AC3E}">
        <p14:creationId xmlns:p14="http://schemas.microsoft.com/office/powerpoint/2010/main" val="619094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C6A764462F30498170D005921CD265" ma:contentTypeVersion="4" ma:contentTypeDescription="Create a new document." ma:contentTypeScope="" ma:versionID="f36787fb70f08665a685a39fd2252561">
  <xsd:schema xmlns:xsd="http://www.w3.org/2001/XMLSchema" xmlns:xs="http://www.w3.org/2001/XMLSchema" xmlns:p="http://schemas.microsoft.com/office/2006/metadata/properties" xmlns:ns2="b7b69271-7058-41d2-90ab-c97391b8a7df" targetNamespace="http://schemas.microsoft.com/office/2006/metadata/properties" ma:root="true" ma:fieldsID="6fc941b36661d305ec734ffdfe2d4122" ns2:_="">
    <xsd:import namespace="b7b69271-7058-41d2-90ab-c97391b8a7d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b69271-7058-41d2-90ab-c97391b8a7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42CD27-32FA-4A9E-B7E5-64E3B33B7BCE}">
  <ds:schemaRefs>
    <ds:schemaRef ds:uri="http://purl.org/dc/elements/1.1/"/>
    <ds:schemaRef ds:uri="http://purl.org/dc/terms/"/>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b7b69271-7058-41d2-90ab-c97391b8a7df"/>
    <ds:schemaRef ds:uri="http://www.w3.org/XML/1998/namespace"/>
    <ds:schemaRef ds:uri="http://purl.org/dc/dcmitype/"/>
  </ds:schemaRefs>
</ds:datastoreItem>
</file>

<file path=customXml/itemProps2.xml><?xml version="1.0" encoding="utf-8"?>
<ds:datastoreItem xmlns:ds="http://schemas.openxmlformats.org/officeDocument/2006/customXml" ds:itemID="{82A18C30-3077-4E9B-8CE0-6A54F6A7AE78}">
  <ds:schemaRefs>
    <ds:schemaRef ds:uri="b7b69271-7058-41d2-90ab-c97391b8a7d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7BB60E3-880C-42DE-B3BB-7EB8FB0A81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4172</Words>
  <Application>Microsoft Office PowerPoint</Application>
  <PresentationFormat>Widescreen</PresentationFormat>
  <Paragraphs>265</Paragraphs>
  <Slides>16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Aptos Display</vt:lpstr>
      <vt:lpstr>Arial</vt:lpstr>
      <vt:lpstr>Calibri</vt:lpstr>
      <vt:lpstr>Calibri Light</vt:lpstr>
      <vt:lpstr>Times New Roman</vt:lpstr>
      <vt:lpstr>Wingdings</vt:lpstr>
      <vt:lpstr>Office Theme</vt:lpstr>
      <vt:lpstr>PCREF Pilot site report for Quarter:   2  of 2024/25</vt:lpstr>
      <vt:lpstr>Part 1: Legislative / Statutory duties</vt:lpstr>
      <vt:lpstr>Part 1: Legislative / Statutory duties continued</vt:lpstr>
      <vt:lpstr>Part 1: Legislative / Statutory duties continued</vt:lpstr>
      <vt:lpstr>Part 1: Legislative / Statutory duties continued</vt:lpstr>
      <vt:lpstr>Part 1: Legislative / Statutory duties continued</vt:lpstr>
      <vt:lpstr>Part 1: Legislative / Statutory duties continued</vt:lpstr>
      <vt:lpstr>Part 1: Legislative / Statutory duties continued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PCREF Pilot site report for Quarter:</dc:title>
  <dc:creator>Jackie Bienaime</dc:creator>
  <cp:lastModifiedBy>Jenny Hall</cp:lastModifiedBy>
  <cp:revision>1</cp:revision>
  <dcterms:created xsi:type="dcterms:W3CDTF">2023-07-27T20:52:12Z</dcterms:created>
  <dcterms:modified xsi:type="dcterms:W3CDTF">2025-02-04T17:35:45Z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0x010100D9C6A764462F30498170D005921CD265</vt:lpwstr>
  </property>
  <property fmtid="{D5CDD505-2E9C-101B-9397-08002B2CF9AE}" pid="3" name="Order">
    <vt:r8>300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ies>
</file>